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15" r:id="rId4"/>
  </p:sldMasterIdLst>
  <p:notesMasterIdLst>
    <p:notesMasterId r:id="rId35"/>
  </p:notesMasterIdLst>
  <p:sldIdLst>
    <p:sldId id="256" r:id="rId5"/>
    <p:sldId id="293" r:id="rId6"/>
    <p:sldId id="288" r:id="rId7"/>
    <p:sldId id="289" r:id="rId8"/>
    <p:sldId id="295" r:id="rId9"/>
    <p:sldId id="294" r:id="rId10"/>
    <p:sldId id="296" r:id="rId11"/>
    <p:sldId id="297" r:id="rId12"/>
    <p:sldId id="298" r:id="rId13"/>
    <p:sldId id="290" r:id="rId14"/>
    <p:sldId id="303" r:id="rId15"/>
    <p:sldId id="304" r:id="rId16"/>
    <p:sldId id="305" r:id="rId17"/>
    <p:sldId id="309" r:id="rId18"/>
    <p:sldId id="310" r:id="rId19"/>
    <p:sldId id="312" r:id="rId20"/>
    <p:sldId id="313" r:id="rId21"/>
    <p:sldId id="311" r:id="rId22"/>
    <p:sldId id="276" r:id="rId23"/>
    <p:sldId id="306" r:id="rId24"/>
    <p:sldId id="317" r:id="rId25"/>
    <p:sldId id="314" r:id="rId26"/>
    <p:sldId id="292" r:id="rId27"/>
    <p:sldId id="300" r:id="rId28"/>
    <p:sldId id="301" r:id="rId29"/>
    <p:sldId id="307" r:id="rId30"/>
    <p:sldId id="302" r:id="rId31"/>
    <p:sldId id="315" r:id="rId32"/>
    <p:sldId id="318" r:id="rId33"/>
    <p:sldId id="270" r:id="rId34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DFDFD"/>
    <a:srgbClr val="F0EE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5039" autoAdjust="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bleStyles" Target="tableStyle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7EEC37D-711E-47AD-8EAD-644DD4974132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F77727E0-EB07-4D81-B1CC-8C9C023791EA}">
      <dgm:prSet/>
      <dgm:spPr/>
      <dgm:t>
        <a:bodyPr/>
        <a:lstStyle/>
        <a:p>
          <a:r>
            <a:rPr lang="tr-TR" dirty="0"/>
            <a:t>Language Translation</a:t>
          </a:r>
          <a:endParaRPr lang="en-US" dirty="0"/>
        </a:p>
      </dgm:t>
    </dgm:pt>
    <dgm:pt modelId="{616C3524-F0B3-449E-8F43-3AB61C4ACD04}" type="parTrans" cxnId="{5C6DD850-E501-45BF-9262-AA173B4DC138}">
      <dgm:prSet/>
      <dgm:spPr/>
      <dgm:t>
        <a:bodyPr/>
        <a:lstStyle/>
        <a:p>
          <a:endParaRPr lang="en-US"/>
        </a:p>
      </dgm:t>
    </dgm:pt>
    <dgm:pt modelId="{4BA2D1A1-9319-41CC-8C74-F3E3082F0CD3}" type="sibTrans" cxnId="{5C6DD850-E501-45BF-9262-AA173B4DC138}">
      <dgm:prSet/>
      <dgm:spPr/>
      <dgm:t>
        <a:bodyPr/>
        <a:lstStyle/>
        <a:p>
          <a:endParaRPr lang="en-US"/>
        </a:p>
      </dgm:t>
    </dgm:pt>
    <dgm:pt modelId="{69A97BCA-F7DA-4EF4-BA94-9E7F9C2D2D03}">
      <dgm:prSet/>
      <dgm:spPr/>
      <dgm:t>
        <a:bodyPr/>
        <a:lstStyle/>
        <a:p>
          <a:r>
            <a:rPr lang="tr-TR"/>
            <a:t>EN -&gt; TR, EN -&gt; FA</a:t>
          </a:r>
          <a:endParaRPr lang="en-US"/>
        </a:p>
      </dgm:t>
    </dgm:pt>
    <dgm:pt modelId="{58E3C43D-8E62-4050-878C-8C099E3CF7AC}" type="parTrans" cxnId="{13C87F4C-E84F-44AA-817D-5808BE3D2E4A}">
      <dgm:prSet/>
      <dgm:spPr/>
      <dgm:t>
        <a:bodyPr/>
        <a:lstStyle/>
        <a:p>
          <a:endParaRPr lang="en-US"/>
        </a:p>
      </dgm:t>
    </dgm:pt>
    <dgm:pt modelId="{DF2C75D6-3299-4E55-BA89-6741D3ED5610}" type="sibTrans" cxnId="{13C87F4C-E84F-44AA-817D-5808BE3D2E4A}">
      <dgm:prSet/>
      <dgm:spPr/>
      <dgm:t>
        <a:bodyPr/>
        <a:lstStyle/>
        <a:p>
          <a:endParaRPr lang="en-US"/>
        </a:p>
      </dgm:t>
    </dgm:pt>
    <dgm:pt modelId="{691437BE-4B42-4010-B3B1-A75E995741D0}">
      <dgm:prSet/>
      <dgm:spPr/>
      <dgm:t>
        <a:bodyPr/>
        <a:lstStyle/>
        <a:p>
          <a:r>
            <a:rPr lang="tr-TR"/>
            <a:t>Text Classification/Regression</a:t>
          </a:r>
          <a:endParaRPr lang="en-US"/>
        </a:p>
      </dgm:t>
    </dgm:pt>
    <dgm:pt modelId="{7162B167-547C-4415-AD5D-F54F720086C7}" type="parTrans" cxnId="{B2179465-5AF3-4F65-B121-594E4A968938}">
      <dgm:prSet/>
      <dgm:spPr/>
      <dgm:t>
        <a:bodyPr/>
        <a:lstStyle/>
        <a:p>
          <a:endParaRPr lang="en-US"/>
        </a:p>
      </dgm:t>
    </dgm:pt>
    <dgm:pt modelId="{C720EDFB-ABD0-424F-9E32-41130AF2D99E}" type="sibTrans" cxnId="{B2179465-5AF3-4F65-B121-594E4A968938}">
      <dgm:prSet/>
      <dgm:spPr/>
      <dgm:t>
        <a:bodyPr/>
        <a:lstStyle/>
        <a:p>
          <a:endParaRPr lang="en-US"/>
        </a:p>
      </dgm:t>
    </dgm:pt>
    <dgm:pt modelId="{73FBBA29-8258-4709-99AE-195AF42A92E8}">
      <dgm:prSet/>
      <dgm:spPr/>
      <dgm:t>
        <a:bodyPr/>
        <a:lstStyle/>
        <a:p>
          <a:r>
            <a:rPr lang="tr-TR" dirty="0"/>
            <a:t>Sentiment Analysis</a:t>
          </a:r>
          <a:endParaRPr lang="en-US" dirty="0"/>
        </a:p>
      </dgm:t>
    </dgm:pt>
    <dgm:pt modelId="{311E5E62-70D2-4738-A75F-F083D2221390}" type="parTrans" cxnId="{B6BC4908-C42F-4783-839A-CDFEE4E76393}">
      <dgm:prSet/>
      <dgm:spPr/>
      <dgm:t>
        <a:bodyPr/>
        <a:lstStyle/>
        <a:p>
          <a:endParaRPr lang="en-US"/>
        </a:p>
      </dgm:t>
    </dgm:pt>
    <dgm:pt modelId="{6DB93A4C-E98C-4E47-8445-15436FA5B5E5}" type="sibTrans" cxnId="{B6BC4908-C42F-4783-839A-CDFEE4E76393}">
      <dgm:prSet/>
      <dgm:spPr/>
      <dgm:t>
        <a:bodyPr/>
        <a:lstStyle/>
        <a:p>
          <a:endParaRPr lang="en-US"/>
        </a:p>
      </dgm:t>
    </dgm:pt>
    <dgm:pt modelId="{F3F1E120-E61D-4166-BEA8-A1E798313BAC}">
      <dgm:prSet/>
      <dgm:spPr/>
      <dgm:t>
        <a:bodyPr/>
        <a:lstStyle/>
        <a:p>
          <a:r>
            <a:rPr lang="tr-TR" dirty="0"/>
            <a:t>Personality Detection</a:t>
          </a:r>
          <a:endParaRPr lang="en-US" dirty="0"/>
        </a:p>
      </dgm:t>
    </dgm:pt>
    <dgm:pt modelId="{C4D81223-9A22-4DD2-8B28-71627D89969D}" type="parTrans" cxnId="{77B33B1A-7315-4874-B3CB-C773F9B2EC27}">
      <dgm:prSet/>
      <dgm:spPr/>
      <dgm:t>
        <a:bodyPr/>
        <a:lstStyle/>
        <a:p>
          <a:endParaRPr lang="en-US"/>
        </a:p>
      </dgm:t>
    </dgm:pt>
    <dgm:pt modelId="{771325D2-DB61-44C0-868A-782F7652508C}" type="sibTrans" cxnId="{77B33B1A-7315-4874-B3CB-C773F9B2EC27}">
      <dgm:prSet/>
      <dgm:spPr/>
      <dgm:t>
        <a:bodyPr/>
        <a:lstStyle/>
        <a:p>
          <a:endParaRPr lang="en-US"/>
        </a:p>
      </dgm:t>
    </dgm:pt>
    <dgm:pt modelId="{3F28F0A5-0EF3-4910-BA30-B92069EE3574}">
      <dgm:prSet/>
      <dgm:spPr/>
      <dgm:t>
        <a:bodyPr/>
        <a:lstStyle/>
        <a:p>
          <a:r>
            <a:rPr lang="tr-TR" dirty="0"/>
            <a:t>Topic Detection</a:t>
          </a:r>
          <a:endParaRPr lang="en-US" dirty="0"/>
        </a:p>
      </dgm:t>
    </dgm:pt>
    <dgm:pt modelId="{3EDF2E15-4CD5-49D7-8ED8-A6522FABEDA3}" type="parTrans" cxnId="{CD3C2DB2-3579-4CC3-A047-979A646961A8}">
      <dgm:prSet/>
      <dgm:spPr/>
      <dgm:t>
        <a:bodyPr/>
        <a:lstStyle/>
        <a:p>
          <a:endParaRPr lang="en-US"/>
        </a:p>
      </dgm:t>
    </dgm:pt>
    <dgm:pt modelId="{B0525CFC-05AE-409D-AFE3-461653B20EE8}" type="sibTrans" cxnId="{CD3C2DB2-3579-4CC3-A047-979A646961A8}">
      <dgm:prSet/>
      <dgm:spPr/>
      <dgm:t>
        <a:bodyPr/>
        <a:lstStyle/>
        <a:p>
          <a:endParaRPr lang="en-US"/>
        </a:p>
      </dgm:t>
    </dgm:pt>
    <dgm:pt modelId="{F69C927A-1AD1-4FA4-AE11-ECE42A8D7FFD}">
      <dgm:prSet/>
      <dgm:spPr/>
      <dgm:t>
        <a:bodyPr/>
        <a:lstStyle/>
        <a:p>
          <a:r>
            <a:rPr lang="tr-TR" dirty="0"/>
            <a:t>Hate Speech Detection</a:t>
          </a:r>
          <a:endParaRPr lang="en-US" dirty="0"/>
        </a:p>
      </dgm:t>
    </dgm:pt>
    <dgm:pt modelId="{AF63B3B1-1FE3-4682-A56E-FA3184FD9BAE}" type="parTrans" cxnId="{61C6CEC5-19A7-4B51-A40E-322582CB5EC1}">
      <dgm:prSet/>
      <dgm:spPr/>
      <dgm:t>
        <a:bodyPr/>
        <a:lstStyle/>
        <a:p>
          <a:endParaRPr lang="en-US"/>
        </a:p>
      </dgm:t>
    </dgm:pt>
    <dgm:pt modelId="{47DA4645-0CBF-4937-AC2C-75D77050B171}" type="sibTrans" cxnId="{61C6CEC5-19A7-4B51-A40E-322582CB5EC1}">
      <dgm:prSet/>
      <dgm:spPr/>
      <dgm:t>
        <a:bodyPr/>
        <a:lstStyle/>
        <a:p>
          <a:endParaRPr lang="en-US"/>
        </a:p>
      </dgm:t>
    </dgm:pt>
    <dgm:pt modelId="{2FDB012B-1CB6-44DF-9E80-4C29209D644C}">
      <dgm:prSet/>
      <dgm:spPr/>
      <dgm:t>
        <a:bodyPr/>
        <a:lstStyle/>
        <a:p>
          <a:r>
            <a:rPr lang="tr-TR" dirty="0"/>
            <a:t>Stance Prediction</a:t>
          </a:r>
          <a:endParaRPr lang="en-US" dirty="0"/>
        </a:p>
      </dgm:t>
    </dgm:pt>
    <dgm:pt modelId="{28C6D9BB-C841-4EAE-9CC7-39D9D4F1A4FD}" type="parTrans" cxnId="{B8DD3C27-4E99-4B43-9110-53566C4F0D37}">
      <dgm:prSet/>
      <dgm:spPr/>
      <dgm:t>
        <a:bodyPr/>
        <a:lstStyle/>
        <a:p>
          <a:endParaRPr lang="en-US"/>
        </a:p>
      </dgm:t>
    </dgm:pt>
    <dgm:pt modelId="{B290CBDD-AEB2-4D2E-AA13-1240B6C36D94}" type="sibTrans" cxnId="{B8DD3C27-4E99-4B43-9110-53566C4F0D37}">
      <dgm:prSet/>
      <dgm:spPr/>
      <dgm:t>
        <a:bodyPr/>
        <a:lstStyle/>
        <a:p>
          <a:endParaRPr lang="en-US"/>
        </a:p>
      </dgm:t>
    </dgm:pt>
    <dgm:pt modelId="{8D25AA75-CC60-42DD-97B1-C6D22A43EC58}">
      <dgm:prSet/>
      <dgm:spPr/>
      <dgm:t>
        <a:bodyPr/>
        <a:lstStyle/>
        <a:p>
          <a:r>
            <a:rPr lang="tr-TR"/>
            <a:t>Token Classification</a:t>
          </a:r>
          <a:endParaRPr lang="en-US"/>
        </a:p>
      </dgm:t>
    </dgm:pt>
    <dgm:pt modelId="{8013D21B-9B19-4759-9F7D-C8B9C26971BF}" type="parTrans" cxnId="{DE4FBDAA-ECFA-4D62-9EE3-46C9FED55716}">
      <dgm:prSet/>
      <dgm:spPr/>
      <dgm:t>
        <a:bodyPr/>
        <a:lstStyle/>
        <a:p>
          <a:endParaRPr lang="en-US"/>
        </a:p>
      </dgm:t>
    </dgm:pt>
    <dgm:pt modelId="{82419DC9-7854-43A5-B843-9E2AFF85D9E9}" type="sibTrans" cxnId="{DE4FBDAA-ECFA-4D62-9EE3-46C9FED55716}">
      <dgm:prSet/>
      <dgm:spPr/>
      <dgm:t>
        <a:bodyPr/>
        <a:lstStyle/>
        <a:p>
          <a:endParaRPr lang="en-US"/>
        </a:p>
      </dgm:t>
    </dgm:pt>
    <dgm:pt modelId="{2CF8FE6B-8DC9-460A-AAF5-E4C583F87989}">
      <dgm:prSet/>
      <dgm:spPr/>
      <dgm:t>
        <a:bodyPr/>
        <a:lstStyle/>
        <a:p>
          <a:r>
            <a:rPr lang="tr-TR"/>
            <a:t>Name Entity Recognition (NER)</a:t>
          </a:r>
          <a:endParaRPr lang="en-US"/>
        </a:p>
      </dgm:t>
    </dgm:pt>
    <dgm:pt modelId="{53A33DEE-33EC-44CA-A8E2-A5CE7C79986E}" type="parTrans" cxnId="{F70D590F-56DE-4FCA-A30B-90762EE466C5}">
      <dgm:prSet/>
      <dgm:spPr/>
      <dgm:t>
        <a:bodyPr/>
        <a:lstStyle/>
        <a:p>
          <a:endParaRPr lang="en-US"/>
        </a:p>
      </dgm:t>
    </dgm:pt>
    <dgm:pt modelId="{473FDD42-F1BC-4D90-B5E5-68286C500C62}" type="sibTrans" cxnId="{F70D590F-56DE-4FCA-A30B-90762EE466C5}">
      <dgm:prSet/>
      <dgm:spPr/>
      <dgm:t>
        <a:bodyPr/>
        <a:lstStyle/>
        <a:p>
          <a:endParaRPr lang="en-US"/>
        </a:p>
      </dgm:t>
    </dgm:pt>
    <dgm:pt modelId="{F5AD0C42-893F-4243-8D3F-EC0DC0376FAC}">
      <dgm:prSet/>
      <dgm:spPr/>
      <dgm:t>
        <a:bodyPr/>
        <a:lstStyle/>
        <a:p>
          <a:r>
            <a:rPr lang="tr-TR"/>
            <a:t>Text Generation</a:t>
          </a:r>
          <a:endParaRPr lang="en-US"/>
        </a:p>
      </dgm:t>
    </dgm:pt>
    <dgm:pt modelId="{39B52FC4-2BE0-471B-AFB3-083C7912B1BE}" type="parTrans" cxnId="{C7A78694-3282-43F3-9248-1403BD5F4C97}">
      <dgm:prSet/>
      <dgm:spPr/>
      <dgm:t>
        <a:bodyPr/>
        <a:lstStyle/>
        <a:p>
          <a:endParaRPr lang="en-US"/>
        </a:p>
      </dgm:t>
    </dgm:pt>
    <dgm:pt modelId="{52F4580B-FAB0-471D-98B2-EF6E9E3B47F7}" type="sibTrans" cxnId="{C7A78694-3282-43F3-9248-1403BD5F4C97}">
      <dgm:prSet/>
      <dgm:spPr/>
      <dgm:t>
        <a:bodyPr/>
        <a:lstStyle/>
        <a:p>
          <a:endParaRPr lang="en-US"/>
        </a:p>
      </dgm:t>
    </dgm:pt>
    <dgm:pt modelId="{D36EDCE6-D623-421F-913D-2E28EA2626EE}">
      <dgm:prSet/>
      <dgm:spPr/>
      <dgm:t>
        <a:bodyPr/>
        <a:lstStyle/>
        <a:p>
          <a:r>
            <a:rPr lang="tr-TR"/>
            <a:t>Question Answering</a:t>
          </a:r>
          <a:endParaRPr lang="en-US"/>
        </a:p>
      </dgm:t>
    </dgm:pt>
    <dgm:pt modelId="{E4351A88-D633-42AF-9D1C-BD6CFA38FDD8}" type="parTrans" cxnId="{228C2D54-63A2-4710-879F-0D088A645C19}">
      <dgm:prSet/>
      <dgm:spPr/>
      <dgm:t>
        <a:bodyPr/>
        <a:lstStyle/>
        <a:p>
          <a:endParaRPr lang="en-US"/>
        </a:p>
      </dgm:t>
    </dgm:pt>
    <dgm:pt modelId="{DE9E2373-39F5-4833-8653-A6B2B811CC57}" type="sibTrans" cxnId="{228C2D54-63A2-4710-879F-0D088A645C19}">
      <dgm:prSet/>
      <dgm:spPr/>
      <dgm:t>
        <a:bodyPr/>
        <a:lstStyle/>
        <a:p>
          <a:endParaRPr lang="en-US"/>
        </a:p>
      </dgm:t>
    </dgm:pt>
    <dgm:pt modelId="{4CC4F7B6-DAD7-4A68-BD87-4D0FC2825817}">
      <dgm:prSet/>
      <dgm:spPr/>
      <dgm:t>
        <a:bodyPr/>
        <a:lstStyle/>
        <a:p>
          <a:r>
            <a:rPr lang="en-US"/>
            <a:t>Text Summarization</a:t>
          </a:r>
        </a:p>
      </dgm:t>
    </dgm:pt>
    <dgm:pt modelId="{56283ADD-19A4-42D2-8AE5-D83B7FD5A4EF}" type="parTrans" cxnId="{E222CC49-F278-42A9-9DE2-03E49529CFE1}">
      <dgm:prSet/>
      <dgm:spPr/>
      <dgm:t>
        <a:bodyPr/>
        <a:lstStyle/>
        <a:p>
          <a:endParaRPr lang="en-US"/>
        </a:p>
      </dgm:t>
    </dgm:pt>
    <dgm:pt modelId="{514DD790-8E0B-4000-851E-438035AF5E1A}" type="sibTrans" cxnId="{E222CC49-F278-42A9-9DE2-03E49529CFE1}">
      <dgm:prSet/>
      <dgm:spPr/>
      <dgm:t>
        <a:bodyPr/>
        <a:lstStyle/>
        <a:p>
          <a:endParaRPr lang="en-US"/>
        </a:p>
      </dgm:t>
    </dgm:pt>
    <dgm:pt modelId="{E45AF58D-B47C-41F0-9C82-BE9B89B92464}" type="pres">
      <dgm:prSet presAssocID="{C7EEC37D-711E-47AD-8EAD-644DD4974132}" presName="linear" presStyleCnt="0">
        <dgm:presLayoutVars>
          <dgm:animLvl val="lvl"/>
          <dgm:resizeHandles val="exact"/>
        </dgm:presLayoutVars>
      </dgm:prSet>
      <dgm:spPr/>
    </dgm:pt>
    <dgm:pt modelId="{37C426ED-70C4-4865-AA4A-5FCC767320CF}" type="pres">
      <dgm:prSet presAssocID="{F77727E0-EB07-4D81-B1CC-8C9C023791EA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814459C6-D367-4422-A9A4-E026DEE1BFDF}" type="pres">
      <dgm:prSet presAssocID="{F77727E0-EB07-4D81-B1CC-8C9C023791EA}" presName="childText" presStyleLbl="revTx" presStyleIdx="0" presStyleCnt="4">
        <dgm:presLayoutVars>
          <dgm:bulletEnabled val="1"/>
        </dgm:presLayoutVars>
      </dgm:prSet>
      <dgm:spPr/>
    </dgm:pt>
    <dgm:pt modelId="{40C585A2-2767-495A-A03E-C3CF68C2CA7C}" type="pres">
      <dgm:prSet presAssocID="{691437BE-4B42-4010-B3B1-A75E995741D0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74DFE714-85A1-426D-85F9-4A1C2E4BAEE0}" type="pres">
      <dgm:prSet presAssocID="{691437BE-4B42-4010-B3B1-A75E995741D0}" presName="childText" presStyleLbl="revTx" presStyleIdx="1" presStyleCnt="4">
        <dgm:presLayoutVars>
          <dgm:bulletEnabled val="1"/>
        </dgm:presLayoutVars>
      </dgm:prSet>
      <dgm:spPr/>
    </dgm:pt>
    <dgm:pt modelId="{0172B13C-0D69-47D8-BBA9-14D60CF368FF}" type="pres">
      <dgm:prSet presAssocID="{8D25AA75-CC60-42DD-97B1-C6D22A43EC58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254A8A59-EA68-4418-8E2C-AF5CE2FED474}" type="pres">
      <dgm:prSet presAssocID="{8D25AA75-CC60-42DD-97B1-C6D22A43EC58}" presName="childText" presStyleLbl="revTx" presStyleIdx="2" presStyleCnt="4">
        <dgm:presLayoutVars>
          <dgm:bulletEnabled val="1"/>
        </dgm:presLayoutVars>
      </dgm:prSet>
      <dgm:spPr/>
    </dgm:pt>
    <dgm:pt modelId="{6B678249-DB09-46C4-AFD2-A70C0D024EAD}" type="pres">
      <dgm:prSet presAssocID="{F5AD0C42-893F-4243-8D3F-EC0DC0376FAC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AB750041-0174-4109-A642-4A8A144BAA04}" type="pres">
      <dgm:prSet presAssocID="{F5AD0C42-893F-4243-8D3F-EC0DC0376FAC}" presName="childText" presStyleLbl="revTx" presStyleIdx="3" presStyleCnt="4">
        <dgm:presLayoutVars>
          <dgm:bulletEnabled val="1"/>
        </dgm:presLayoutVars>
      </dgm:prSet>
      <dgm:spPr/>
    </dgm:pt>
  </dgm:ptLst>
  <dgm:cxnLst>
    <dgm:cxn modelId="{B8EADB05-7791-43E2-A1B0-1032FBF51BB5}" type="presOf" srcId="{2FDB012B-1CB6-44DF-9E80-4C29209D644C}" destId="{74DFE714-85A1-426D-85F9-4A1C2E4BAEE0}" srcOrd="0" destOrd="4" presId="urn:microsoft.com/office/officeart/2005/8/layout/vList2"/>
    <dgm:cxn modelId="{B6BC4908-C42F-4783-839A-CDFEE4E76393}" srcId="{691437BE-4B42-4010-B3B1-A75E995741D0}" destId="{73FBBA29-8258-4709-99AE-195AF42A92E8}" srcOrd="0" destOrd="0" parTransId="{311E5E62-70D2-4738-A75F-F083D2221390}" sibTransId="{6DB93A4C-E98C-4E47-8445-15436FA5B5E5}"/>
    <dgm:cxn modelId="{F70D590F-56DE-4FCA-A30B-90762EE466C5}" srcId="{8D25AA75-CC60-42DD-97B1-C6D22A43EC58}" destId="{2CF8FE6B-8DC9-460A-AAF5-E4C583F87989}" srcOrd="0" destOrd="0" parTransId="{53A33DEE-33EC-44CA-A8E2-A5CE7C79986E}" sibTransId="{473FDD42-F1BC-4D90-B5E5-68286C500C62}"/>
    <dgm:cxn modelId="{77B33B1A-7315-4874-B3CB-C773F9B2EC27}" srcId="{691437BE-4B42-4010-B3B1-A75E995741D0}" destId="{F3F1E120-E61D-4166-BEA8-A1E798313BAC}" srcOrd="1" destOrd="0" parTransId="{C4D81223-9A22-4DD2-8B28-71627D89969D}" sibTransId="{771325D2-DB61-44C0-868A-782F7652508C}"/>
    <dgm:cxn modelId="{B8DD3C27-4E99-4B43-9110-53566C4F0D37}" srcId="{691437BE-4B42-4010-B3B1-A75E995741D0}" destId="{2FDB012B-1CB6-44DF-9E80-4C29209D644C}" srcOrd="4" destOrd="0" parTransId="{28C6D9BB-C841-4EAE-9CC7-39D9D4F1A4FD}" sibTransId="{B290CBDD-AEB2-4D2E-AA13-1240B6C36D94}"/>
    <dgm:cxn modelId="{22772428-365D-4675-B1FB-41F0DDBF70D7}" type="presOf" srcId="{F77727E0-EB07-4D81-B1CC-8C9C023791EA}" destId="{37C426ED-70C4-4865-AA4A-5FCC767320CF}" srcOrd="0" destOrd="0" presId="urn:microsoft.com/office/officeart/2005/8/layout/vList2"/>
    <dgm:cxn modelId="{0F7E482B-DECE-419B-A581-3AE2BE258442}" type="presOf" srcId="{F3F1E120-E61D-4166-BEA8-A1E798313BAC}" destId="{74DFE714-85A1-426D-85F9-4A1C2E4BAEE0}" srcOrd="0" destOrd="1" presId="urn:microsoft.com/office/officeart/2005/8/layout/vList2"/>
    <dgm:cxn modelId="{4785082D-6B07-49A2-A78F-02D0BD9CAF2B}" type="presOf" srcId="{691437BE-4B42-4010-B3B1-A75E995741D0}" destId="{40C585A2-2767-495A-A03E-C3CF68C2CA7C}" srcOrd="0" destOrd="0" presId="urn:microsoft.com/office/officeart/2005/8/layout/vList2"/>
    <dgm:cxn modelId="{923ED134-E8DC-4D24-8F43-CC0141C55E43}" type="presOf" srcId="{D36EDCE6-D623-421F-913D-2E28EA2626EE}" destId="{AB750041-0174-4109-A642-4A8A144BAA04}" srcOrd="0" destOrd="0" presId="urn:microsoft.com/office/officeart/2005/8/layout/vList2"/>
    <dgm:cxn modelId="{BB03E83A-7B16-4C75-9647-6E43AB9FED9C}" type="presOf" srcId="{4CC4F7B6-DAD7-4A68-BD87-4D0FC2825817}" destId="{AB750041-0174-4109-A642-4A8A144BAA04}" srcOrd="0" destOrd="1" presId="urn:microsoft.com/office/officeart/2005/8/layout/vList2"/>
    <dgm:cxn modelId="{05E0275B-C635-4831-B86A-69372E9E125F}" type="presOf" srcId="{69A97BCA-F7DA-4EF4-BA94-9E7F9C2D2D03}" destId="{814459C6-D367-4422-A9A4-E026DEE1BFDF}" srcOrd="0" destOrd="0" presId="urn:microsoft.com/office/officeart/2005/8/layout/vList2"/>
    <dgm:cxn modelId="{B2179465-5AF3-4F65-B121-594E4A968938}" srcId="{C7EEC37D-711E-47AD-8EAD-644DD4974132}" destId="{691437BE-4B42-4010-B3B1-A75E995741D0}" srcOrd="1" destOrd="0" parTransId="{7162B167-547C-4415-AD5D-F54F720086C7}" sibTransId="{C720EDFB-ABD0-424F-9E32-41130AF2D99E}"/>
    <dgm:cxn modelId="{E222CC49-F278-42A9-9DE2-03E49529CFE1}" srcId="{F5AD0C42-893F-4243-8D3F-EC0DC0376FAC}" destId="{4CC4F7B6-DAD7-4A68-BD87-4D0FC2825817}" srcOrd="1" destOrd="0" parTransId="{56283ADD-19A4-42D2-8AE5-D83B7FD5A4EF}" sibTransId="{514DD790-8E0B-4000-851E-438035AF5E1A}"/>
    <dgm:cxn modelId="{13C87F4C-E84F-44AA-817D-5808BE3D2E4A}" srcId="{F77727E0-EB07-4D81-B1CC-8C9C023791EA}" destId="{69A97BCA-F7DA-4EF4-BA94-9E7F9C2D2D03}" srcOrd="0" destOrd="0" parTransId="{58E3C43D-8E62-4050-878C-8C099E3CF7AC}" sibTransId="{DF2C75D6-3299-4E55-BA89-6741D3ED5610}"/>
    <dgm:cxn modelId="{5C6DD850-E501-45BF-9262-AA173B4DC138}" srcId="{C7EEC37D-711E-47AD-8EAD-644DD4974132}" destId="{F77727E0-EB07-4D81-B1CC-8C9C023791EA}" srcOrd="0" destOrd="0" parTransId="{616C3524-F0B3-449E-8F43-3AB61C4ACD04}" sibTransId="{4BA2D1A1-9319-41CC-8C74-F3E3082F0CD3}"/>
    <dgm:cxn modelId="{228C2D54-63A2-4710-879F-0D088A645C19}" srcId="{F5AD0C42-893F-4243-8D3F-EC0DC0376FAC}" destId="{D36EDCE6-D623-421F-913D-2E28EA2626EE}" srcOrd="0" destOrd="0" parTransId="{E4351A88-D633-42AF-9D1C-BD6CFA38FDD8}" sibTransId="{DE9E2373-39F5-4833-8653-A6B2B811CC57}"/>
    <dgm:cxn modelId="{6D4DC180-470D-446E-88FB-4728E5ACEEE3}" type="presOf" srcId="{C7EEC37D-711E-47AD-8EAD-644DD4974132}" destId="{E45AF58D-B47C-41F0-9C82-BE9B89B92464}" srcOrd="0" destOrd="0" presId="urn:microsoft.com/office/officeart/2005/8/layout/vList2"/>
    <dgm:cxn modelId="{F8E65F8F-B2C3-4828-BCCA-902257A24FFD}" type="presOf" srcId="{8D25AA75-CC60-42DD-97B1-C6D22A43EC58}" destId="{0172B13C-0D69-47D8-BBA9-14D60CF368FF}" srcOrd="0" destOrd="0" presId="urn:microsoft.com/office/officeart/2005/8/layout/vList2"/>
    <dgm:cxn modelId="{C7A78694-3282-43F3-9248-1403BD5F4C97}" srcId="{C7EEC37D-711E-47AD-8EAD-644DD4974132}" destId="{F5AD0C42-893F-4243-8D3F-EC0DC0376FAC}" srcOrd="3" destOrd="0" parTransId="{39B52FC4-2BE0-471B-AFB3-083C7912B1BE}" sibTransId="{52F4580B-FAB0-471D-98B2-EF6E9E3B47F7}"/>
    <dgm:cxn modelId="{C3E7F49A-2B59-4EB9-8FF2-D6332987DC96}" type="presOf" srcId="{F5AD0C42-893F-4243-8D3F-EC0DC0376FAC}" destId="{6B678249-DB09-46C4-AFD2-A70C0D024EAD}" srcOrd="0" destOrd="0" presId="urn:microsoft.com/office/officeart/2005/8/layout/vList2"/>
    <dgm:cxn modelId="{FA0249A2-2DCF-4B1A-A871-C1EA16E80424}" type="presOf" srcId="{73FBBA29-8258-4709-99AE-195AF42A92E8}" destId="{74DFE714-85A1-426D-85F9-4A1C2E4BAEE0}" srcOrd="0" destOrd="0" presId="urn:microsoft.com/office/officeart/2005/8/layout/vList2"/>
    <dgm:cxn modelId="{DE4FBDAA-ECFA-4D62-9EE3-46C9FED55716}" srcId="{C7EEC37D-711E-47AD-8EAD-644DD4974132}" destId="{8D25AA75-CC60-42DD-97B1-C6D22A43EC58}" srcOrd="2" destOrd="0" parTransId="{8013D21B-9B19-4759-9F7D-C8B9C26971BF}" sibTransId="{82419DC9-7854-43A5-B843-9E2AFF85D9E9}"/>
    <dgm:cxn modelId="{6B8919AF-1252-4A1D-BBDA-0F59BC0D0570}" type="presOf" srcId="{3F28F0A5-0EF3-4910-BA30-B92069EE3574}" destId="{74DFE714-85A1-426D-85F9-4A1C2E4BAEE0}" srcOrd="0" destOrd="2" presId="urn:microsoft.com/office/officeart/2005/8/layout/vList2"/>
    <dgm:cxn modelId="{CD3C2DB2-3579-4CC3-A047-979A646961A8}" srcId="{691437BE-4B42-4010-B3B1-A75E995741D0}" destId="{3F28F0A5-0EF3-4910-BA30-B92069EE3574}" srcOrd="2" destOrd="0" parTransId="{3EDF2E15-4CD5-49D7-8ED8-A6522FABEDA3}" sibTransId="{B0525CFC-05AE-409D-AFE3-461653B20EE8}"/>
    <dgm:cxn modelId="{61C6CEC5-19A7-4B51-A40E-322582CB5EC1}" srcId="{691437BE-4B42-4010-B3B1-A75E995741D0}" destId="{F69C927A-1AD1-4FA4-AE11-ECE42A8D7FFD}" srcOrd="3" destOrd="0" parTransId="{AF63B3B1-1FE3-4682-A56E-FA3184FD9BAE}" sibTransId="{47DA4645-0CBF-4937-AC2C-75D77050B171}"/>
    <dgm:cxn modelId="{B8F860CA-75A5-4DE2-9D3E-C09A0D7F5413}" type="presOf" srcId="{F69C927A-1AD1-4FA4-AE11-ECE42A8D7FFD}" destId="{74DFE714-85A1-426D-85F9-4A1C2E4BAEE0}" srcOrd="0" destOrd="3" presId="urn:microsoft.com/office/officeart/2005/8/layout/vList2"/>
    <dgm:cxn modelId="{90DF79F6-DC56-4957-8D0B-E6E5B9DA6628}" type="presOf" srcId="{2CF8FE6B-8DC9-460A-AAF5-E4C583F87989}" destId="{254A8A59-EA68-4418-8E2C-AF5CE2FED474}" srcOrd="0" destOrd="0" presId="urn:microsoft.com/office/officeart/2005/8/layout/vList2"/>
    <dgm:cxn modelId="{5CA92E10-BB32-46F9-A783-A7CA4C7D8515}" type="presParOf" srcId="{E45AF58D-B47C-41F0-9C82-BE9B89B92464}" destId="{37C426ED-70C4-4865-AA4A-5FCC767320CF}" srcOrd="0" destOrd="0" presId="urn:microsoft.com/office/officeart/2005/8/layout/vList2"/>
    <dgm:cxn modelId="{0632B6AA-653C-460D-A0F4-D4B2C93252B5}" type="presParOf" srcId="{E45AF58D-B47C-41F0-9C82-BE9B89B92464}" destId="{814459C6-D367-4422-A9A4-E026DEE1BFDF}" srcOrd="1" destOrd="0" presId="urn:microsoft.com/office/officeart/2005/8/layout/vList2"/>
    <dgm:cxn modelId="{4D1043DF-89F4-4046-9624-BA611A510B54}" type="presParOf" srcId="{E45AF58D-B47C-41F0-9C82-BE9B89B92464}" destId="{40C585A2-2767-495A-A03E-C3CF68C2CA7C}" srcOrd="2" destOrd="0" presId="urn:microsoft.com/office/officeart/2005/8/layout/vList2"/>
    <dgm:cxn modelId="{6EE67029-2C21-475E-BB46-93920CABB88D}" type="presParOf" srcId="{E45AF58D-B47C-41F0-9C82-BE9B89B92464}" destId="{74DFE714-85A1-426D-85F9-4A1C2E4BAEE0}" srcOrd="3" destOrd="0" presId="urn:microsoft.com/office/officeart/2005/8/layout/vList2"/>
    <dgm:cxn modelId="{E3D22880-DDA6-48F0-B414-66F37EAD6F15}" type="presParOf" srcId="{E45AF58D-B47C-41F0-9C82-BE9B89B92464}" destId="{0172B13C-0D69-47D8-BBA9-14D60CF368FF}" srcOrd="4" destOrd="0" presId="urn:microsoft.com/office/officeart/2005/8/layout/vList2"/>
    <dgm:cxn modelId="{3F8AC088-2637-4146-B001-22B9765561E9}" type="presParOf" srcId="{E45AF58D-B47C-41F0-9C82-BE9B89B92464}" destId="{254A8A59-EA68-4418-8E2C-AF5CE2FED474}" srcOrd="5" destOrd="0" presId="urn:microsoft.com/office/officeart/2005/8/layout/vList2"/>
    <dgm:cxn modelId="{371B2801-B73D-40C6-9A5E-8BD813D1B5A3}" type="presParOf" srcId="{E45AF58D-B47C-41F0-9C82-BE9B89B92464}" destId="{6B678249-DB09-46C4-AFD2-A70C0D024EAD}" srcOrd="6" destOrd="0" presId="urn:microsoft.com/office/officeart/2005/8/layout/vList2"/>
    <dgm:cxn modelId="{C72526C8-E8F3-44EB-8200-F7BC06559B10}" type="presParOf" srcId="{E45AF58D-B47C-41F0-9C82-BE9B89B92464}" destId="{AB750041-0174-4109-A642-4A8A144BAA04}" srcOrd="7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F2A8AD5-5DF4-4BF8-8819-24F4B1872017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52E6A9D-9C9B-479B-879E-A8252B22BF31}">
      <dgm:prSet/>
      <dgm:spPr/>
      <dgm:t>
        <a:bodyPr/>
        <a:lstStyle/>
        <a:p>
          <a:r>
            <a:rPr lang="en-US"/>
            <a:t>Causal Language Modeling: predict the next token</a:t>
          </a:r>
        </a:p>
      </dgm:t>
    </dgm:pt>
    <dgm:pt modelId="{1E154F43-ADC4-4429-85B0-178F3C5B57AD}" type="parTrans" cxnId="{B14266F4-1E7C-42EE-BAE2-1FC016390301}">
      <dgm:prSet/>
      <dgm:spPr/>
      <dgm:t>
        <a:bodyPr/>
        <a:lstStyle/>
        <a:p>
          <a:endParaRPr lang="en-US"/>
        </a:p>
      </dgm:t>
    </dgm:pt>
    <dgm:pt modelId="{5F23CE76-148B-47D0-9C6A-92DE41FDC56B}" type="sibTrans" cxnId="{B14266F4-1E7C-42EE-BAE2-1FC016390301}">
      <dgm:prSet/>
      <dgm:spPr/>
      <dgm:t>
        <a:bodyPr/>
        <a:lstStyle/>
        <a:p>
          <a:endParaRPr lang="en-US"/>
        </a:p>
      </dgm:t>
    </dgm:pt>
    <dgm:pt modelId="{995EDB49-0AC4-4DD2-92C6-F195CC2DB3A3}">
      <dgm:prSet/>
      <dgm:spPr/>
      <dgm:t>
        <a:bodyPr/>
        <a:lstStyle/>
        <a:p>
          <a:r>
            <a:rPr lang="en-US" b="0" i="0"/>
            <a:t>Input: Hard work always pays _____.   </a:t>
          </a:r>
          <a:endParaRPr lang="en-US"/>
        </a:p>
      </dgm:t>
    </dgm:pt>
    <dgm:pt modelId="{07EAD774-97FF-46A2-B65C-58AF32A9B3BD}" type="parTrans" cxnId="{5B98FEBD-661C-44F0-A188-F225CC0A4B31}">
      <dgm:prSet/>
      <dgm:spPr/>
      <dgm:t>
        <a:bodyPr/>
        <a:lstStyle/>
        <a:p>
          <a:endParaRPr lang="en-US"/>
        </a:p>
      </dgm:t>
    </dgm:pt>
    <dgm:pt modelId="{E0C9B7E4-5968-4893-B0C6-8834645BA3FA}" type="sibTrans" cxnId="{5B98FEBD-661C-44F0-A188-F225CC0A4B31}">
      <dgm:prSet/>
      <dgm:spPr/>
      <dgm:t>
        <a:bodyPr/>
        <a:lstStyle/>
        <a:p>
          <a:endParaRPr lang="en-US"/>
        </a:p>
      </dgm:t>
    </dgm:pt>
    <dgm:pt modelId="{0B649E15-D574-4E26-BD03-76C6CC07D27A}">
      <dgm:prSet/>
      <dgm:spPr/>
      <dgm:t>
        <a:bodyPr/>
        <a:lstStyle/>
        <a:p>
          <a:r>
            <a:rPr lang="en-US"/>
            <a:t>Output: off</a:t>
          </a:r>
        </a:p>
      </dgm:t>
    </dgm:pt>
    <dgm:pt modelId="{2D01C06B-31FE-40BA-A42F-F06A9D640AF4}" type="parTrans" cxnId="{CAB52269-74D8-4307-B95B-3362C153A424}">
      <dgm:prSet/>
      <dgm:spPr/>
      <dgm:t>
        <a:bodyPr/>
        <a:lstStyle/>
        <a:p>
          <a:endParaRPr lang="en-US"/>
        </a:p>
      </dgm:t>
    </dgm:pt>
    <dgm:pt modelId="{6D848BB6-F929-41F0-9124-4E0697D172AF}" type="sibTrans" cxnId="{CAB52269-74D8-4307-B95B-3362C153A424}">
      <dgm:prSet/>
      <dgm:spPr/>
      <dgm:t>
        <a:bodyPr/>
        <a:lstStyle/>
        <a:p>
          <a:endParaRPr lang="en-US"/>
        </a:p>
      </dgm:t>
    </dgm:pt>
    <dgm:pt modelId="{04093278-9065-4B40-999B-73CDC8E95EA3}">
      <dgm:prSet/>
      <dgm:spPr/>
      <dgm:t>
        <a:bodyPr/>
        <a:lstStyle/>
        <a:p>
          <a:r>
            <a:rPr lang="en-US"/>
            <a:t>Masked Language Modeling: predict the masked token</a:t>
          </a:r>
        </a:p>
      </dgm:t>
    </dgm:pt>
    <dgm:pt modelId="{67DC5DF2-392F-4713-85F9-F662F0153646}" type="parTrans" cxnId="{B8D791CD-9759-48E4-B73D-F1F3C163B199}">
      <dgm:prSet/>
      <dgm:spPr/>
      <dgm:t>
        <a:bodyPr/>
        <a:lstStyle/>
        <a:p>
          <a:endParaRPr lang="en-US"/>
        </a:p>
      </dgm:t>
    </dgm:pt>
    <dgm:pt modelId="{0B8CF696-06E1-43EA-B736-7268B803DB14}" type="sibTrans" cxnId="{B8D791CD-9759-48E4-B73D-F1F3C163B199}">
      <dgm:prSet/>
      <dgm:spPr/>
      <dgm:t>
        <a:bodyPr/>
        <a:lstStyle/>
        <a:p>
          <a:endParaRPr lang="en-US"/>
        </a:p>
      </dgm:t>
    </dgm:pt>
    <dgm:pt modelId="{2B31F77B-F03B-43D6-A90B-B12396838369}">
      <dgm:prSet/>
      <dgm:spPr/>
      <dgm:t>
        <a:bodyPr/>
        <a:lstStyle/>
        <a:p>
          <a:r>
            <a:rPr lang="en-US" b="0" i="0"/>
            <a:t>Input: Hard </a:t>
          </a:r>
          <a:r>
            <a:rPr lang="en-US"/>
            <a:t>work ____ pays off.</a:t>
          </a:r>
        </a:p>
      </dgm:t>
    </dgm:pt>
    <dgm:pt modelId="{EA9627C5-9002-4F9B-BAA6-42E1181F70E5}" type="parTrans" cxnId="{148E7CED-7B32-4E05-91FB-51EC688296BB}">
      <dgm:prSet/>
      <dgm:spPr/>
      <dgm:t>
        <a:bodyPr/>
        <a:lstStyle/>
        <a:p>
          <a:endParaRPr lang="en-US"/>
        </a:p>
      </dgm:t>
    </dgm:pt>
    <dgm:pt modelId="{A6109574-E8AE-4574-8C74-7F8CD8C5B0FC}" type="sibTrans" cxnId="{148E7CED-7B32-4E05-91FB-51EC688296BB}">
      <dgm:prSet/>
      <dgm:spPr/>
      <dgm:t>
        <a:bodyPr/>
        <a:lstStyle/>
        <a:p>
          <a:endParaRPr lang="en-US"/>
        </a:p>
      </dgm:t>
    </dgm:pt>
    <dgm:pt modelId="{EFD47544-2F28-444A-84AC-138163BF8887}">
      <dgm:prSet/>
      <dgm:spPr/>
      <dgm:t>
        <a:bodyPr/>
        <a:lstStyle/>
        <a:p>
          <a:r>
            <a:rPr lang="en-US"/>
            <a:t>Output: always</a:t>
          </a:r>
        </a:p>
      </dgm:t>
    </dgm:pt>
    <dgm:pt modelId="{A5F4E298-CBC1-4602-8F89-9D4EFE0EE3A8}" type="parTrans" cxnId="{A890184A-5F6B-4C2B-B332-3B294496172F}">
      <dgm:prSet/>
      <dgm:spPr/>
      <dgm:t>
        <a:bodyPr/>
        <a:lstStyle/>
        <a:p>
          <a:endParaRPr lang="en-US"/>
        </a:p>
      </dgm:t>
    </dgm:pt>
    <dgm:pt modelId="{5965A46A-E172-41EB-B9BE-4B4BA4D72AC5}" type="sibTrans" cxnId="{A890184A-5F6B-4C2B-B332-3B294496172F}">
      <dgm:prSet/>
      <dgm:spPr/>
      <dgm:t>
        <a:bodyPr/>
        <a:lstStyle/>
        <a:p>
          <a:endParaRPr lang="en-US"/>
        </a:p>
      </dgm:t>
    </dgm:pt>
    <dgm:pt modelId="{F59DA479-D06C-41A6-8036-CD01D4A06923}">
      <dgm:prSet/>
      <dgm:spPr/>
      <dgm:t>
        <a:bodyPr/>
        <a:lstStyle/>
        <a:p>
          <a:r>
            <a:rPr lang="en-US" dirty="0"/>
            <a:t>Sequence to sequence: predict the corrupted tokens </a:t>
          </a:r>
        </a:p>
      </dgm:t>
    </dgm:pt>
    <dgm:pt modelId="{31C08097-FF32-4C71-9C69-A584BCC2D1AB}" type="parTrans" cxnId="{44191E82-9ED7-49A5-A7E3-C3D3762E467A}">
      <dgm:prSet/>
      <dgm:spPr/>
      <dgm:t>
        <a:bodyPr/>
        <a:lstStyle/>
        <a:p>
          <a:endParaRPr lang="en-US"/>
        </a:p>
      </dgm:t>
    </dgm:pt>
    <dgm:pt modelId="{B7FCE59E-965A-4981-93FE-F09D5957B202}" type="sibTrans" cxnId="{44191E82-9ED7-49A5-A7E3-C3D3762E467A}">
      <dgm:prSet/>
      <dgm:spPr/>
      <dgm:t>
        <a:bodyPr/>
        <a:lstStyle/>
        <a:p>
          <a:endParaRPr lang="en-US"/>
        </a:p>
      </dgm:t>
    </dgm:pt>
    <dgm:pt modelId="{5DDEE66C-84EB-4FF6-A839-75DB18EA8C1F}">
      <dgm:prSet/>
      <dgm:spPr/>
      <dgm:t>
        <a:bodyPr/>
        <a:lstStyle/>
        <a:p>
          <a:r>
            <a:rPr lang="en-US" dirty="0"/>
            <a:t>Input: Hard ______ pays off.</a:t>
          </a:r>
        </a:p>
      </dgm:t>
    </dgm:pt>
    <dgm:pt modelId="{8BD1E808-537F-4926-A711-60A4E0876DA6}" type="parTrans" cxnId="{9BA978B7-5E62-4AA0-AA9F-3B100FEB2868}">
      <dgm:prSet/>
      <dgm:spPr/>
      <dgm:t>
        <a:bodyPr/>
        <a:lstStyle/>
        <a:p>
          <a:endParaRPr lang="en-US"/>
        </a:p>
      </dgm:t>
    </dgm:pt>
    <dgm:pt modelId="{73C3C118-D26F-42B8-A407-8920009EEE8D}" type="sibTrans" cxnId="{9BA978B7-5E62-4AA0-AA9F-3B100FEB2868}">
      <dgm:prSet/>
      <dgm:spPr/>
      <dgm:t>
        <a:bodyPr/>
        <a:lstStyle/>
        <a:p>
          <a:endParaRPr lang="en-US"/>
        </a:p>
      </dgm:t>
    </dgm:pt>
    <dgm:pt modelId="{86608D21-1903-47C7-9A97-4A8DECD0FDBC}">
      <dgm:prSet/>
      <dgm:spPr/>
      <dgm:t>
        <a:bodyPr/>
        <a:lstStyle/>
        <a:p>
          <a:r>
            <a:rPr lang="en-US"/>
            <a:t>Output: work always</a:t>
          </a:r>
        </a:p>
      </dgm:t>
    </dgm:pt>
    <dgm:pt modelId="{F56D3D0E-417C-4530-9CBF-29B51CAA7A94}" type="parTrans" cxnId="{C5D4DB86-6FE5-4E47-B02F-243D472E3FF0}">
      <dgm:prSet/>
      <dgm:spPr/>
      <dgm:t>
        <a:bodyPr/>
        <a:lstStyle/>
        <a:p>
          <a:endParaRPr lang="en-US"/>
        </a:p>
      </dgm:t>
    </dgm:pt>
    <dgm:pt modelId="{2A48D66F-D3E7-4956-909C-61750176992E}" type="sibTrans" cxnId="{C5D4DB86-6FE5-4E47-B02F-243D472E3FF0}">
      <dgm:prSet/>
      <dgm:spPr/>
      <dgm:t>
        <a:bodyPr/>
        <a:lstStyle/>
        <a:p>
          <a:endParaRPr lang="en-US"/>
        </a:p>
      </dgm:t>
    </dgm:pt>
    <dgm:pt modelId="{0A0DF78F-5192-4D89-B0E0-79DF5746627B}" type="pres">
      <dgm:prSet presAssocID="{0F2A8AD5-5DF4-4BF8-8819-24F4B1872017}" presName="linear" presStyleCnt="0">
        <dgm:presLayoutVars>
          <dgm:animLvl val="lvl"/>
          <dgm:resizeHandles val="exact"/>
        </dgm:presLayoutVars>
      </dgm:prSet>
      <dgm:spPr/>
    </dgm:pt>
    <dgm:pt modelId="{DB72179D-3E05-4BBE-8CAC-60E0634D8A65}" type="pres">
      <dgm:prSet presAssocID="{952E6A9D-9C9B-479B-879E-A8252B22BF31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BE07F294-A755-4146-BD11-C653E48150E1}" type="pres">
      <dgm:prSet presAssocID="{952E6A9D-9C9B-479B-879E-A8252B22BF31}" presName="childText" presStyleLbl="revTx" presStyleIdx="0" presStyleCnt="3">
        <dgm:presLayoutVars>
          <dgm:bulletEnabled val="1"/>
        </dgm:presLayoutVars>
      </dgm:prSet>
      <dgm:spPr/>
    </dgm:pt>
    <dgm:pt modelId="{39582D38-0CF9-47FD-8B61-7E37BD5CFFBE}" type="pres">
      <dgm:prSet presAssocID="{04093278-9065-4B40-999B-73CDC8E95EA3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333484D3-D23A-41C5-9C5C-5E367D4B1B52}" type="pres">
      <dgm:prSet presAssocID="{04093278-9065-4B40-999B-73CDC8E95EA3}" presName="childText" presStyleLbl="revTx" presStyleIdx="1" presStyleCnt="3">
        <dgm:presLayoutVars>
          <dgm:bulletEnabled val="1"/>
        </dgm:presLayoutVars>
      </dgm:prSet>
      <dgm:spPr/>
    </dgm:pt>
    <dgm:pt modelId="{ED5BAA10-AD59-44F8-A32E-B3A41221614B}" type="pres">
      <dgm:prSet presAssocID="{F59DA479-D06C-41A6-8036-CD01D4A06923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928A908D-869F-4DD8-A04B-1FC2641D72F9}" type="pres">
      <dgm:prSet presAssocID="{F59DA479-D06C-41A6-8036-CD01D4A06923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A7ED0F61-5E47-49A9-92C6-25D8ED33C6CB}" type="presOf" srcId="{F59DA479-D06C-41A6-8036-CD01D4A06923}" destId="{ED5BAA10-AD59-44F8-A32E-B3A41221614B}" srcOrd="0" destOrd="0" presId="urn:microsoft.com/office/officeart/2005/8/layout/vList2"/>
    <dgm:cxn modelId="{CAB52269-74D8-4307-B95B-3362C153A424}" srcId="{952E6A9D-9C9B-479B-879E-A8252B22BF31}" destId="{0B649E15-D574-4E26-BD03-76C6CC07D27A}" srcOrd="1" destOrd="0" parTransId="{2D01C06B-31FE-40BA-A42F-F06A9D640AF4}" sibTransId="{6D848BB6-F929-41F0-9124-4E0697D172AF}"/>
    <dgm:cxn modelId="{4E5E2A69-0079-462F-A94E-AA729BF529E2}" type="presOf" srcId="{5DDEE66C-84EB-4FF6-A839-75DB18EA8C1F}" destId="{928A908D-869F-4DD8-A04B-1FC2641D72F9}" srcOrd="0" destOrd="0" presId="urn:microsoft.com/office/officeart/2005/8/layout/vList2"/>
    <dgm:cxn modelId="{A890184A-5F6B-4C2B-B332-3B294496172F}" srcId="{04093278-9065-4B40-999B-73CDC8E95EA3}" destId="{EFD47544-2F28-444A-84AC-138163BF8887}" srcOrd="1" destOrd="0" parTransId="{A5F4E298-CBC1-4602-8F89-9D4EFE0EE3A8}" sibTransId="{5965A46A-E172-41EB-B9BE-4B4BA4D72AC5}"/>
    <dgm:cxn modelId="{EE38684A-C462-4F63-A99D-0E880D5D6908}" type="presOf" srcId="{2B31F77B-F03B-43D6-A90B-B12396838369}" destId="{333484D3-D23A-41C5-9C5C-5E367D4B1B52}" srcOrd="0" destOrd="0" presId="urn:microsoft.com/office/officeart/2005/8/layout/vList2"/>
    <dgm:cxn modelId="{7AD4ED4F-BB5E-49F6-80BC-74C9588A62FD}" type="presOf" srcId="{86608D21-1903-47C7-9A97-4A8DECD0FDBC}" destId="{928A908D-869F-4DD8-A04B-1FC2641D72F9}" srcOrd="0" destOrd="1" presId="urn:microsoft.com/office/officeart/2005/8/layout/vList2"/>
    <dgm:cxn modelId="{44191E82-9ED7-49A5-A7E3-C3D3762E467A}" srcId="{0F2A8AD5-5DF4-4BF8-8819-24F4B1872017}" destId="{F59DA479-D06C-41A6-8036-CD01D4A06923}" srcOrd="2" destOrd="0" parTransId="{31C08097-FF32-4C71-9C69-A584BCC2D1AB}" sibTransId="{B7FCE59E-965A-4981-93FE-F09D5957B202}"/>
    <dgm:cxn modelId="{C5D4DB86-6FE5-4E47-B02F-243D472E3FF0}" srcId="{F59DA479-D06C-41A6-8036-CD01D4A06923}" destId="{86608D21-1903-47C7-9A97-4A8DECD0FDBC}" srcOrd="1" destOrd="0" parTransId="{F56D3D0E-417C-4530-9CBF-29B51CAA7A94}" sibTransId="{2A48D66F-D3E7-4956-909C-61750176992E}"/>
    <dgm:cxn modelId="{15B7798C-CDCF-475D-A509-C0A0C72A19D5}" type="presOf" srcId="{952E6A9D-9C9B-479B-879E-A8252B22BF31}" destId="{DB72179D-3E05-4BBE-8CAC-60E0634D8A65}" srcOrd="0" destOrd="0" presId="urn:microsoft.com/office/officeart/2005/8/layout/vList2"/>
    <dgm:cxn modelId="{DCA1508D-8E03-4319-AD79-07C42F04A83E}" type="presOf" srcId="{EFD47544-2F28-444A-84AC-138163BF8887}" destId="{333484D3-D23A-41C5-9C5C-5E367D4B1B52}" srcOrd="0" destOrd="1" presId="urn:microsoft.com/office/officeart/2005/8/layout/vList2"/>
    <dgm:cxn modelId="{66F1E19B-7227-4032-B96C-298F0F04B178}" type="presOf" srcId="{0B649E15-D574-4E26-BD03-76C6CC07D27A}" destId="{BE07F294-A755-4146-BD11-C653E48150E1}" srcOrd="0" destOrd="1" presId="urn:microsoft.com/office/officeart/2005/8/layout/vList2"/>
    <dgm:cxn modelId="{DD534EA0-F88D-49BB-9567-C7F22AE8955D}" type="presOf" srcId="{0F2A8AD5-5DF4-4BF8-8819-24F4B1872017}" destId="{0A0DF78F-5192-4D89-B0E0-79DF5746627B}" srcOrd="0" destOrd="0" presId="urn:microsoft.com/office/officeart/2005/8/layout/vList2"/>
    <dgm:cxn modelId="{9BA978B7-5E62-4AA0-AA9F-3B100FEB2868}" srcId="{F59DA479-D06C-41A6-8036-CD01D4A06923}" destId="{5DDEE66C-84EB-4FF6-A839-75DB18EA8C1F}" srcOrd="0" destOrd="0" parTransId="{8BD1E808-537F-4926-A711-60A4E0876DA6}" sibTransId="{73C3C118-D26F-42B8-A407-8920009EEE8D}"/>
    <dgm:cxn modelId="{7722ECB7-D4EB-4447-A89B-341B45C556EF}" type="presOf" srcId="{995EDB49-0AC4-4DD2-92C6-F195CC2DB3A3}" destId="{BE07F294-A755-4146-BD11-C653E48150E1}" srcOrd="0" destOrd="0" presId="urn:microsoft.com/office/officeart/2005/8/layout/vList2"/>
    <dgm:cxn modelId="{5B98FEBD-661C-44F0-A188-F225CC0A4B31}" srcId="{952E6A9D-9C9B-479B-879E-A8252B22BF31}" destId="{995EDB49-0AC4-4DD2-92C6-F195CC2DB3A3}" srcOrd="0" destOrd="0" parTransId="{07EAD774-97FF-46A2-B65C-58AF32A9B3BD}" sibTransId="{E0C9B7E4-5968-4893-B0C6-8834645BA3FA}"/>
    <dgm:cxn modelId="{B8D791CD-9759-48E4-B73D-F1F3C163B199}" srcId="{0F2A8AD5-5DF4-4BF8-8819-24F4B1872017}" destId="{04093278-9065-4B40-999B-73CDC8E95EA3}" srcOrd="1" destOrd="0" parTransId="{67DC5DF2-392F-4713-85F9-F662F0153646}" sibTransId="{0B8CF696-06E1-43EA-B736-7268B803DB14}"/>
    <dgm:cxn modelId="{951620CF-6317-4909-8737-30B2C9078E75}" type="presOf" srcId="{04093278-9065-4B40-999B-73CDC8E95EA3}" destId="{39582D38-0CF9-47FD-8B61-7E37BD5CFFBE}" srcOrd="0" destOrd="0" presId="urn:microsoft.com/office/officeart/2005/8/layout/vList2"/>
    <dgm:cxn modelId="{148E7CED-7B32-4E05-91FB-51EC688296BB}" srcId="{04093278-9065-4B40-999B-73CDC8E95EA3}" destId="{2B31F77B-F03B-43D6-A90B-B12396838369}" srcOrd="0" destOrd="0" parTransId="{EA9627C5-9002-4F9B-BAA6-42E1181F70E5}" sibTransId="{A6109574-E8AE-4574-8C74-7F8CD8C5B0FC}"/>
    <dgm:cxn modelId="{B14266F4-1E7C-42EE-BAE2-1FC016390301}" srcId="{0F2A8AD5-5DF4-4BF8-8819-24F4B1872017}" destId="{952E6A9D-9C9B-479B-879E-A8252B22BF31}" srcOrd="0" destOrd="0" parTransId="{1E154F43-ADC4-4429-85B0-178F3C5B57AD}" sibTransId="{5F23CE76-148B-47D0-9C6A-92DE41FDC56B}"/>
    <dgm:cxn modelId="{7FFBC409-699D-40DF-9B17-B72A4D57E11B}" type="presParOf" srcId="{0A0DF78F-5192-4D89-B0E0-79DF5746627B}" destId="{DB72179D-3E05-4BBE-8CAC-60E0634D8A65}" srcOrd="0" destOrd="0" presId="urn:microsoft.com/office/officeart/2005/8/layout/vList2"/>
    <dgm:cxn modelId="{513466B8-D76B-4AF0-B2DC-047D7985991D}" type="presParOf" srcId="{0A0DF78F-5192-4D89-B0E0-79DF5746627B}" destId="{BE07F294-A755-4146-BD11-C653E48150E1}" srcOrd="1" destOrd="0" presId="urn:microsoft.com/office/officeart/2005/8/layout/vList2"/>
    <dgm:cxn modelId="{4D3E7125-117A-441D-BD98-B5FED8B09EE0}" type="presParOf" srcId="{0A0DF78F-5192-4D89-B0E0-79DF5746627B}" destId="{39582D38-0CF9-47FD-8B61-7E37BD5CFFBE}" srcOrd="2" destOrd="0" presId="urn:microsoft.com/office/officeart/2005/8/layout/vList2"/>
    <dgm:cxn modelId="{0542264E-7A7D-41FA-81D3-C5DB939AD1FE}" type="presParOf" srcId="{0A0DF78F-5192-4D89-B0E0-79DF5746627B}" destId="{333484D3-D23A-41C5-9C5C-5E367D4B1B52}" srcOrd="3" destOrd="0" presId="urn:microsoft.com/office/officeart/2005/8/layout/vList2"/>
    <dgm:cxn modelId="{F5F0882D-ABE4-429F-8224-FF8F17B1C862}" type="presParOf" srcId="{0A0DF78F-5192-4D89-B0E0-79DF5746627B}" destId="{ED5BAA10-AD59-44F8-A32E-B3A41221614B}" srcOrd="4" destOrd="0" presId="urn:microsoft.com/office/officeart/2005/8/layout/vList2"/>
    <dgm:cxn modelId="{C5AF21EA-7421-4299-9235-3D9BAAB8B3DD}" type="presParOf" srcId="{0A0DF78F-5192-4D89-B0E0-79DF5746627B}" destId="{928A908D-869F-4DD8-A04B-1FC2641D72F9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20353CF-75BF-456B-8203-DBC7DBBAE407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7FB00B38-59C8-46CE-817B-7EEFAD6FC181}">
      <dgm:prSet/>
      <dgm:spPr/>
      <dgm:t>
        <a:bodyPr/>
        <a:lstStyle/>
        <a:p>
          <a:r>
            <a:rPr lang="en-US" dirty="0"/>
            <a:t>Full-Finetuning: Updating directly the wights of the models</a:t>
          </a:r>
        </a:p>
      </dgm:t>
    </dgm:pt>
    <dgm:pt modelId="{58694E88-2231-4BC4-8E20-5CDAA01E735C}" type="parTrans" cxnId="{795F8480-1BD5-4817-93E7-25C483DDA997}">
      <dgm:prSet/>
      <dgm:spPr/>
      <dgm:t>
        <a:bodyPr/>
        <a:lstStyle/>
        <a:p>
          <a:endParaRPr lang="en-US"/>
        </a:p>
      </dgm:t>
    </dgm:pt>
    <dgm:pt modelId="{A9D1714F-3343-4C2D-8F73-C0A5B2613D09}" type="sibTrans" cxnId="{795F8480-1BD5-4817-93E7-25C483DDA997}">
      <dgm:prSet/>
      <dgm:spPr/>
      <dgm:t>
        <a:bodyPr/>
        <a:lstStyle/>
        <a:p>
          <a:endParaRPr lang="en-US"/>
        </a:p>
      </dgm:t>
    </dgm:pt>
    <dgm:pt modelId="{CAC0A65B-2FB9-49A9-936A-D2CC556429EE}">
      <dgm:prSet/>
      <dgm:spPr/>
      <dgm:t>
        <a:bodyPr/>
        <a:lstStyle/>
        <a:p>
          <a:r>
            <a:rPr lang="en-US" b="1" dirty="0" err="1"/>
            <a:t>LoRA</a:t>
          </a:r>
          <a:r>
            <a:rPr lang="en-US" b="1" dirty="0"/>
            <a:t> Finetuning</a:t>
          </a:r>
          <a:r>
            <a:rPr lang="en-US" dirty="0"/>
            <a:t>: Just updating the </a:t>
          </a:r>
          <a:r>
            <a:rPr lang="en-US" dirty="0" err="1"/>
            <a:t>LoRA</a:t>
          </a:r>
          <a:r>
            <a:rPr lang="en-US" dirty="0"/>
            <a:t> adapter’s weights and keeping the model’s weights intact</a:t>
          </a:r>
        </a:p>
      </dgm:t>
    </dgm:pt>
    <dgm:pt modelId="{D0D4A33F-79DD-4FF9-8EA5-966AEEF4F516}" type="parTrans" cxnId="{D9E66CD7-6725-4526-B009-AC3B287B278B}">
      <dgm:prSet/>
      <dgm:spPr/>
      <dgm:t>
        <a:bodyPr/>
        <a:lstStyle/>
        <a:p>
          <a:endParaRPr lang="en-US"/>
        </a:p>
      </dgm:t>
    </dgm:pt>
    <dgm:pt modelId="{23AF30DC-A077-4BAC-8F0E-EF9D71BD1E3A}" type="sibTrans" cxnId="{D9E66CD7-6725-4526-B009-AC3B287B278B}">
      <dgm:prSet/>
      <dgm:spPr/>
      <dgm:t>
        <a:bodyPr/>
        <a:lstStyle/>
        <a:p>
          <a:endParaRPr lang="en-US"/>
        </a:p>
      </dgm:t>
    </dgm:pt>
    <dgm:pt modelId="{3F5216D6-EBBB-444C-94C2-712D638EA4E6}">
      <dgm:prSet/>
      <dgm:spPr/>
      <dgm:t>
        <a:bodyPr/>
        <a:lstStyle/>
        <a:p>
          <a:r>
            <a:rPr lang="en-US"/>
            <a:t>RAG Finetuning:</a:t>
          </a:r>
          <a:r>
            <a:rPr lang="fa-IR"/>
            <a:t> </a:t>
          </a:r>
          <a:r>
            <a:rPr lang="en-US"/>
            <a:t> Finetuning with improved prompts using our knowledge database.</a:t>
          </a:r>
        </a:p>
      </dgm:t>
    </dgm:pt>
    <dgm:pt modelId="{CA588CA0-1D90-4134-821F-124CA95FE251}" type="parTrans" cxnId="{E7B50D54-488D-444A-9429-368DC533A5E8}">
      <dgm:prSet/>
      <dgm:spPr/>
      <dgm:t>
        <a:bodyPr/>
        <a:lstStyle/>
        <a:p>
          <a:endParaRPr lang="en-US"/>
        </a:p>
      </dgm:t>
    </dgm:pt>
    <dgm:pt modelId="{A16714B4-3B0C-42B4-BE86-5D5317445D1F}" type="sibTrans" cxnId="{E7B50D54-488D-444A-9429-368DC533A5E8}">
      <dgm:prSet/>
      <dgm:spPr/>
      <dgm:t>
        <a:bodyPr/>
        <a:lstStyle/>
        <a:p>
          <a:endParaRPr lang="en-US"/>
        </a:p>
      </dgm:t>
    </dgm:pt>
    <dgm:pt modelId="{017E1299-7558-47D8-A178-75F4A7C7692B}">
      <dgm:prSet/>
      <dgm:spPr/>
      <dgm:t>
        <a:bodyPr/>
        <a:lstStyle/>
        <a:p>
          <a:r>
            <a:rPr lang="en-US"/>
            <a:t>RLHF finetuning: Finetuning the model with a dataset based on human feedbacks using reinforcement learning</a:t>
          </a:r>
        </a:p>
      </dgm:t>
    </dgm:pt>
    <dgm:pt modelId="{ED74B410-3E4F-459D-872F-379A1F26D868}" type="parTrans" cxnId="{40971F90-F741-4CAD-81B0-70A43D49BE5F}">
      <dgm:prSet/>
      <dgm:spPr/>
      <dgm:t>
        <a:bodyPr/>
        <a:lstStyle/>
        <a:p>
          <a:endParaRPr lang="en-US"/>
        </a:p>
      </dgm:t>
    </dgm:pt>
    <dgm:pt modelId="{AAA375C9-9D3B-42DE-980F-68424CC04727}" type="sibTrans" cxnId="{40971F90-F741-4CAD-81B0-70A43D49BE5F}">
      <dgm:prSet/>
      <dgm:spPr/>
      <dgm:t>
        <a:bodyPr/>
        <a:lstStyle/>
        <a:p>
          <a:endParaRPr lang="en-US"/>
        </a:p>
      </dgm:t>
    </dgm:pt>
    <dgm:pt modelId="{F4CBC986-17E8-4685-9D96-2550BB64046C}" type="pres">
      <dgm:prSet presAssocID="{020353CF-75BF-456B-8203-DBC7DBBAE407}" presName="linear" presStyleCnt="0">
        <dgm:presLayoutVars>
          <dgm:animLvl val="lvl"/>
          <dgm:resizeHandles val="exact"/>
        </dgm:presLayoutVars>
      </dgm:prSet>
      <dgm:spPr/>
    </dgm:pt>
    <dgm:pt modelId="{B34F492A-D190-4527-B098-7521616CC1F4}" type="pres">
      <dgm:prSet presAssocID="{7FB00B38-59C8-46CE-817B-7EEFAD6FC181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A42940B1-CAB3-4192-A929-FABF9A506C03}" type="pres">
      <dgm:prSet presAssocID="{A9D1714F-3343-4C2D-8F73-C0A5B2613D09}" presName="spacer" presStyleCnt="0"/>
      <dgm:spPr/>
    </dgm:pt>
    <dgm:pt modelId="{AA9ACE62-7A9A-4314-96CA-3C30D13F3036}" type="pres">
      <dgm:prSet presAssocID="{CAC0A65B-2FB9-49A9-936A-D2CC556429EE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21D18C13-A598-428D-BB38-D5DE84065A8A}" type="pres">
      <dgm:prSet presAssocID="{23AF30DC-A077-4BAC-8F0E-EF9D71BD1E3A}" presName="spacer" presStyleCnt="0"/>
      <dgm:spPr/>
    </dgm:pt>
    <dgm:pt modelId="{57116755-C5CE-4AE5-B216-EBCD96EE8EEE}" type="pres">
      <dgm:prSet presAssocID="{3F5216D6-EBBB-444C-94C2-712D638EA4E6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BFB36CCD-967C-4A1F-A1E3-B8D4BD2C5061}" type="pres">
      <dgm:prSet presAssocID="{A16714B4-3B0C-42B4-BE86-5D5317445D1F}" presName="spacer" presStyleCnt="0"/>
      <dgm:spPr/>
    </dgm:pt>
    <dgm:pt modelId="{DC4C8A30-66FF-42C0-8719-846461820FD2}" type="pres">
      <dgm:prSet presAssocID="{017E1299-7558-47D8-A178-75F4A7C7692B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CA285915-6BA5-47E2-98E9-753E4D3BEFD3}" type="presOf" srcId="{017E1299-7558-47D8-A178-75F4A7C7692B}" destId="{DC4C8A30-66FF-42C0-8719-846461820FD2}" srcOrd="0" destOrd="0" presId="urn:microsoft.com/office/officeart/2005/8/layout/vList2"/>
    <dgm:cxn modelId="{122CAA21-143F-4F1C-BEA1-3B3D1783FEDD}" type="presOf" srcId="{020353CF-75BF-456B-8203-DBC7DBBAE407}" destId="{F4CBC986-17E8-4685-9D96-2550BB64046C}" srcOrd="0" destOrd="0" presId="urn:microsoft.com/office/officeart/2005/8/layout/vList2"/>
    <dgm:cxn modelId="{A1591E23-B0D1-4858-B220-695321755BC6}" type="presOf" srcId="{3F5216D6-EBBB-444C-94C2-712D638EA4E6}" destId="{57116755-C5CE-4AE5-B216-EBCD96EE8EEE}" srcOrd="0" destOrd="0" presId="urn:microsoft.com/office/officeart/2005/8/layout/vList2"/>
    <dgm:cxn modelId="{8C7F2136-A85B-4AC6-88E0-5AA35DF0D8CB}" type="presOf" srcId="{7FB00B38-59C8-46CE-817B-7EEFAD6FC181}" destId="{B34F492A-D190-4527-B098-7521616CC1F4}" srcOrd="0" destOrd="0" presId="urn:microsoft.com/office/officeart/2005/8/layout/vList2"/>
    <dgm:cxn modelId="{E7B50D54-488D-444A-9429-368DC533A5E8}" srcId="{020353CF-75BF-456B-8203-DBC7DBBAE407}" destId="{3F5216D6-EBBB-444C-94C2-712D638EA4E6}" srcOrd="2" destOrd="0" parTransId="{CA588CA0-1D90-4134-821F-124CA95FE251}" sibTransId="{A16714B4-3B0C-42B4-BE86-5D5317445D1F}"/>
    <dgm:cxn modelId="{795F8480-1BD5-4817-93E7-25C483DDA997}" srcId="{020353CF-75BF-456B-8203-DBC7DBBAE407}" destId="{7FB00B38-59C8-46CE-817B-7EEFAD6FC181}" srcOrd="0" destOrd="0" parTransId="{58694E88-2231-4BC4-8E20-5CDAA01E735C}" sibTransId="{A9D1714F-3343-4C2D-8F73-C0A5B2613D09}"/>
    <dgm:cxn modelId="{40971F90-F741-4CAD-81B0-70A43D49BE5F}" srcId="{020353CF-75BF-456B-8203-DBC7DBBAE407}" destId="{017E1299-7558-47D8-A178-75F4A7C7692B}" srcOrd="3" destOrd="0" parTransId="{ED74B410-3E4F-459D-872F-379A1F26D868}" sibTransId="{AAA375C9-9D3B-42DE-980F-68424CC04727}"/>
    <dgm:cxn modelId="{188489C7-EF4E-4686-82A7-3D02159670CF}" type="presOf" srcId="{CAC0A65B-2FB9-49A9-936A-D2CC556429EE}" destId="{AA9ACE62-7A9A-4314-96CA-3C30D13F3036}" srcOrd="0" destOrd="0" presId="urn:microsoft.com/office/officeart/2005/8/layout/vList2"/>
    <dgm:cxn modelId="{D9E66CD7-6725-4526-B009-AC3B287B278B}" srcId="{020353CF-75BF-456B-8203-DBC7DBBAE407}" destId="{CAC0A65B-2FB9-49A9-936A-D2CC556429EE}" srcOrd="1" destOrd="0" parTransId="{D0D4A33F-79DD-4FF9-8EA5-966AEEF4F516}" sibTransId="{23AF30DC-A077-4BAC-8F0E-EF9D71BD1E3A}"/>
    <dgm:cxn modelId="{9087F68C-909A-4C1C-B2D6-9CE147F40B1E}" type="presParOf" srcId="{F4CBC986-17E8-4685-9D96-2550BB64046C}" destId="{B34F492A-D190-4527-B098-7521616CC1F4}" srcOrd="0" destOrd="0" presId="urn:microsoft.com/office/officeart/2005/8/layout/vList2"/>
    <dgm:cxn modelId="{9C767C1A-4226-4FE4-9675-849AB7910DE6}" type="presParOf" srcId="{F4CBC986-17E8-4685-9D96-2550BB64046C}" destId="{A42940B1-CAB3-4192-A929-FABF9A506C03}" srcOrd="1" destOrd="0" presId="urn:microsoft.com/office/officeart/2005/8/layout/vList2"/>
    <dgm:cxn modelId="{B8F06DBA-797C-4273-9BEA-262DEF4415B7}" type="presParOf" srcId="{F4CBC986-17E8-4685-9D96-2550BB64046C}" destId="{AA9ACE62-7A9A-4314-96CA-3C30D13F3036}" srcOrd="2" destOrd="0" presId="urn:microsoft.com/office/officeart/2005/8/layout/vList2"/>
    <dgm:cxn modelId="{07D5F880-86D3-49B7-9ADD-CDE7D1F94EFF}" type="presParOf" srcId="{F4CBC986-17E8-4685-9D96-2550BB64046C}" destId="{21D18C13-A598-428D-BB38-D5DE84065A8A}" srcOrd="3" destOrd="0" presId="urn:microsoft.com/office/officeart/2005/8/layout/vList2"/>
    <dgm:cxn modelId="{7AA626EA-CEE2-4FB8-9469-8BE87FE41601}" type="presParOf" srcId="{F4CBC986-17E8-4685-9D96-2550BB64046C}" destId="{57116755-C5CE-4AE5-B216-EBCD96EE8EEE}" srcOrd="4" destOrd="0" presId="urn:microsoft.com/office/officeart/2005/8/layout/vList2"/>
    <dgm:cxn modelId="{A3B28B24-98E5-4F13-AA11-289FB37C7103}" type="presParOf" srcId="{F4CBC986-17E8-4685-9D96-2550BB64046C}" destId="{BFB36CCD-967C-4A1F-A1E3-B8D4BD2C5061}" srcOrd="5" destOrd="0" presId="urn:microsoft.com/office/officeart/2005/8/layout/vList2"/>
    <dgm:cxn modelId="{AADA1384-757D-4C5B-92CC-C5CB4314556D}" type="presParOf" srcId="{F4CBC986-17E8-4685-9D96-2550BB64046C}" destId="{DC4C8A30-66FF-42C0-8719-846461820FD2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C426ED-70C4-4865-AA4A-5FCC767320CF}">
      <dsp:nvSpPr>
        <dsp:cNvPr id="0" name=""/>
        <dsp:cNvSpPr/>
      </dsp:nvSpPr>
      <dsp:spPr>
        <a:xfrm>
          <a:off x="0" y="97103"/>
          <a:ext cx="6245265" cy="57563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400" kern="1200" dirty="0"/>
            <a:t>Language Translation</a:t>
          </a:r>
          <a:endParaRPr lang="en-US" sz="2400" kern="1200" dirty="0"/>
        </a:p>
      </dsp:txBody>
      <dsp:txXfrm>
        <a:off x="28100" y="125203"/>
        <a:ext cx="6189065" cy="519439"/>
      </dsp:txXfrm>
    </dsp:sp>
    <dsp:sp modelId="{814459C6-D367-4422-A9A4-E026DEE1BFDF}">
      <dsp:nvSpPr>
        <dsp:cNvPr id="0" name=""/>
        <dsp:cNvSpPr/>
      </dsp:nvSpPr>
      <dsp:spPr>
        <a:xfrm>
          <a:off x="0" y="672743"/>
          <a:ext cx="6245265" cy="3974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287" tIns="30480" rIns="170688" bIns="30480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tr-TR" sz="1900" kern="1200"/>
            <a:t>EN -&gt; TR, EN -&gt; FA</a:t>
          </a:r>
          <a:endParaRPr lang="en-US" sz="1900" kern="1200"/>
        </a:p>
      </dsp:txBody>
      <dsp:txXfrm>
        <a:off x="0" y="672743"/>
        <a:ext cx="6245265" cy="397440"/>
      </dsp:txXfrm>
    </dsp:sp>
    <dsp:sp modelId="{40C585A2-2767-495A-A03E-C3CF68C2CA7C}">
      <dsp:nvSpPr>
        <dsp:cNvPr id="0" name=""/>
        <dsp:cNvSpPr/>
      </dsp:nvSpPr>
      <dsp:spPr>
        <a:xfrm>
          <a:off x="0" y="1070183"/>
          <a:ext cx="6245265" cy="575639"/>
        </a:xfrm>
        <a:prstGeom prst="roundRect">
          <a:avLst/>
        </a:prstGeom>
        <a:solidFill>
          <a:schemeClr val="accent2">
            <a:hueOff val="-485121"/>
            <a:satOff val="-27976"/>
            <a:lumOff val="287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400" kern="1200"/>
            <a:t>Text Classification/Regression</a:t>
          </a:r>
          <a:endParaRPr lang="en-US" sz="2400" kern="1200"/>
        </a:p>
      </dsp:txBody>
      <dsp:txXfrm>
        <a:off x="28100" y="1098283"/>
        <a:ext cx="6189065" cy="519439"/>
      </dsp:txXfrm>
    </dsp:sp>
    <dsp:sp modelId="{74DFE714-85A1-426D-85F9-4A1C2E4BAEE0}">
      <dsp:nvSpPr>
        <dsp:cNvPr id="0" name=""/>
        <dsp:cNvSpPr/>
      </dsp:nvSpPr>
      <dsp:spPr>
        <a:xfrm>
          <a:off x="0" y="1645823"/>
          <a:ext cx="6245265" cy="16394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287" tIns="30480" rIns="170688" bIns="30480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tr-TR" sz="1900" kern="1200" dirty="0"/>
            <a:t>Sentiment Analysis</a:t>
          </a:r>
          <a:endParaRPr lang="en-U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tr-TR" sz="1900" kern="1200" dirty="0"/>
            <a:t>Personality Detection</a:t>
          </a:r>
          <a:endParaRPr lang="en-U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tr-TR" sz="1900" kern="1200" dirty="0"/>
            <a:t>Topic Detection</a:t>
          </a:r>
          <a:endParaRPr lang="en-U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tr-TR" sz="1900" kern="1200" dirty="0"/>
            <a:t>Hate Speech Detection</a:t>
          </a:r>
          <a:endParaRPr lang="en-U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tr-TR" sz="1900" kern="1200" dirty="0"/>
            <a:t>Stance Prediction</a:t>
          </a:r>
          <a:endParaRPr lang="en-US" sz="1900" kern="1200" dirty="0"/>
        </a:p>
      </dsp:txBody>
      <dsp:txXfrm>
        <a:off x="0" y="1645823"/>
        <a:ext cx="6245265" cy="1639440"/>
      </dsp:txXfrm>
    </dsp:sp>
    <dsp:sp modelId="{0172B13C-0D69-47D8-BBA9-14D60CF368FF}">
      <dsp:nvSpPr>
        <dsp:cNvPr id="0" name=""/>
        <dsp:cNvSpPr/>
      </dsp:nvSpPr>
      <dsp:spPr>
        <a:xfrm>
          <a:off x="0" y="3285263"/>
          <a:ext cx="6245265" cy="575639"/>
        </a:xfrm>
        <a:prstGeom prst="roundRect">
          <a:avLst/>
        </a:prstGeom>
        <a:solidFill>
          <a:schemeClr val="accent2">
            <a:hueOff val="-970242"/>
            <a:satOff val="-55952"/>
            <a:lumOff val="575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400" kern="1200"/>
            <a:t>Token Classification</a:t>
          </a:r>
          <a:endParaRPr lang="en-US" sz="2400" kern="1200"/>
        </a:p>
      </dsp:txBody>
      <dsp:txXfrm>
        <a:off x="28100" y="3313363"/>
        <a:ext cx="6189065" cy="519439"/>
      </dsp:txXfrm>
    </dsp:sp>
    <dsp:sp modelId="{254A8A59-EA68-4418-8E2C-AF5CE2FED474}">
      <dsp:nvSpPr>
        <dsp:cNvPr id="0" name=""/>
        <dsp:cNvSpPr/>
      </dsp:nvSpPr>
      <dsp:spPr>
        <a:xfrm>
          <a:off x="0" y="3860903"/>
          <a:ext cx="6245265" cy="3974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287" tIns="30480" rIns="170688" bIns="30480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tr-TR" sz="1900" kern="1200"/>
            <a:t>Name Entity Recognition (NER)</a:t>
          </a:r>
          <a:endParaRPr lang="en-US" sz="1900" kern="1200"/>
        </a:p>
      </dsp:txBody>
      <dsp:txXfrm>
        <a:off x="0" y="3860903"/>
        <a:ext cx="6245265" cy="397440"/>
      </dsp:txXfrm>
    </dsp:sp>
    <dsp:sp modelId="{6B678249-DB09-46C4-AFD2-A70C0D024EAD}">
      <dsp:nvSpPr>
        <dsp:cNvPr id="0" name=""/>
        <dsp:cNvSpPr/>
      </dsp:nvSpPr>
      <dsp:spPr>
        <a:xfrm>
          <a:off x="0" y="4258343"/>
          <a:ext cx="6245265" cy="575639"/>
        </a:xfrm>
        <a:prstGeom prst="round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400" kern="1200"/>
            <a:t>Text Generation</a:t>
          </a:r>
          <a:endParaRPr lang="en-US" sz="2400" kern="1200"/>
        </a:p>
      </dsp:txBody>
      <dsp:txXfrm>
        <a:off x="28100" y="4286443"/>
        <a:ext cx="6189065" cy="519439"/>
      </dsp:txXfrm>
    </dsp:sp>
    <dsp:sp modelId="{AB750041-0174-4109-A642-4A8A144BAA04}">
      <dsp:nvSpPr>
        <dsp:cNvPr id="0" name=""/>
        <dsp:cNvSpPr/>
      </dsp:nvSpPr>
      <dsp:spPr>
        <a:xfrm>
          <a:off x="0" y="4833983"/>
          <a:ext cx="6245265" cy="6582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287" tIns="30480" rIns="170688" bIns="30480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tr-TR" sz="1900" kern="1200"/>
            <a:t>Question Answering</a:t>
          </a:r>
          <a:endParaRPr lang="en-US" sz="1900" kern="120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900" kern="1200"/>
            <a:t>Text Summarization</a:t>
          </a:r>
        </a:p>
      </dsp:txBody>
      <dsp:txXfrm>
        <a:off x="0" y="4833983"/>
        <a:ext cx="6245265" cy="65826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B72179D-3E05-4BBE-8CAC-60E0634D8A65}">
      <dsp:nvSpPr>
        <dsp:cNvPr id="0" name=""/>
        <dsp:cNvSpPr/>
      </dsp:nvSpPr>
      <dsp:spPr>
        <a:xfrm>
          <a:off x="0" y="38079"/>
          <a:ext cx="10515600" cy="6715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Causal Language Modeling: predict the next token</a:t>
          </a:r>
        </a:p>
      </dsp:txBody>
      <dsp:txXfrm>
        <a:off x="32784" y="70863"/>
        <a:ext cx="10450032" cy="606012"/>
      </dsp:txXfrm>
    </dsp:sp>
    <dsp:sp modelId="{BE07F294-A755-4146-BD11-C653E48150E1}">
      <dsp:nvSpPr>
        <dsp:cNvPr id="0" name=""/>
        <dsp:cNvSpPr/>
      </dsp:nvSpPr>
      <dsp:spPr>
        <a:xfrm>
          <a:off x="0" y="709659"/>
          <a:ext cx="10515600" cy="7534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35560" rIns="199136" bIns="3556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200" b="0" i="0" kern="1200"/>
            <a:t>Input: Hard work always pays _____.   </a:t>
          </a:r>
          <a:endParaRPr lang="en-US" sz="2200" kern="120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200" kern="1200"/>
            <a:t>Output: off</a:t>
          </a:r>
        </a:p>
      </dsp:txBody>
      <dsp:txXfrm>
        <a:off x="0" y="709659"/>
        <a:ext cx="10515600" cy="753480"/>
      </dsp:txXfrm>
    </dsp:sp>
    <dsp:sp modelId="{39582D38-0CF9-47FD-8B61-7E37BD5CFFBE}">
      <dsp:nvSpPr>
        <dsp:cNvPr id="0" name=""/>
        <dsp:cNvSpPr/>
      </dsp:nvSpPr>
      <dsp:spPr>
        <a:xfrm>
          <a:off x="0" y="1463139"/>
          <a:ext cx="10515600" cy="6715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Masked Language Modeling: predict the masked token</a:t>
          </a:r>
        </a:p>
      </dsp:txBody>
      <dsp:txXfrm>
        <a:off x="32784" y="1495923"/>
        <a:ext cx="10450032" cy="606012"/>
      </dsp:txXfrm>
    </dsp:sp>
    <dsp:sp modelId="{333484D3-D23A-41C5-9C5C-5E367D4B1B52}">
      <dsp:nvSpPr>
        <dsp:cNvPr id="0" name=""/>
        <dsp:cNvSpPr/>
      </dsp:nvSpPr>
      <dsp:spPr>
        <a:xfrm>
          <a:off x="0" y="2134719"/>
          <a:ext cx="10515600" cy="7534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35560" rIns="199136" bIns="3556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200" b="0" i="0" kern="1200"/>
            <a:t>Input: Hard </a:t>
          </a:r>
          <a:r>
            <a:rPr lang="en-US" sz="2200" kern="1200"/>
            <a:t>work ____ pays off.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200" kern="1200"/>
            <a:t>Output: always</a:t>
          </a:r>
        </a:p>
      </dsp:txBody>
      <dsp:txXfrm>
        <a:off x="0" y="2134719"/>
        <a:ext cx="10515600" cy="753480"/>
      </dsp:txXfrm>
    </dsp:sp>
    <dsp:sp modelId="{ED5BAA10-AD59-44F8-A32E-B3A41221614B}">
      <dsp:nvSpPr>
        <dsp:cNvPr id="0" name=""/>
        <dsp:cNvSpPr/>
      </dsp:nvSpPr>
      <dsp:spPr>
        <a:xfrm>
          <a:off x="0" y="2888199"/>
          <a:ext cx="10515600" cy="6715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Sequence to sequence: predict the corrupted tokens </a:t>
          </a:r>
        </a:p>
      </dsp:txBody>
      <dsp:txXfrm>
        <a:off x="32784" y="2920983"/>
        <a:ext cx="10450032" cy="606012"/>
      </dsp:txXfrm>
    </dsp:sp>
    <dsp:sp modelId="{928A908D-869F-4DD8-A04B-1FC2641D72F9}">
      <dsp:nvSpPr>
        <dsp:cNvPr id="0" name=""/>
        <dsp:cNvSpPr/>
      </dsp:nvSpPr>
      <dsp:spPr>
        <a:xfrm>
          <a:off x="0" y="3559779"/>
          <a:ext cx="10515600" cy="7534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35560" rIns="199136" bIns="3556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200" kern="1200" dirty="0"/>
            <a:t>Input: Hard ______ pays off.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200" kern="1200"/>
            <a:t>Output: work always</a:t>
          </a:r>
        </a:p>
      </dsp:txBody>
      <dsp:txXfrm>
        <a:off x="0" y="3559779"/>
        <a:ext cx="10515600" cy="75348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4F492A-D190-4527-B098-7521616CC1F4}">
      <dsp:nvSpPr>
        <dsp:cNvPr id="0" name=""/>
        <dsp:cNvSpPr/>
      </dsp:nvSpPr>
      <dsp:spPr>
        <a:xfrm>
          <a:off x="0" y="81411"/>
          <a:ext cx="10515600" cy="993128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Full-Finetuning: Updating directly the wights of the models</a:t>
          </a:r>
        </a:p>
      </dsp:txBody>
      <dsp:txXfrm>
        <a:off x="48481" y="129892"/>
        <a:ext cx="10418638" cy="896166"/>
      </dsp:txXfrm>
    </dsp:sp>
    <dsp:sp modelId="{AA9ACE62-7A9A-4314-96CA-3C30D13F3036}">
      <dsp:nvSpPr>
        <dsp:cNvPr id="0" name=""/>
        <dsp:cNvSpPr/>
      </dsp:nvSpPr>
      <dsp:spPr>
        <a:xfrm>
          <a:off x="0" y="1146540"/>
          <a:ext cx="10515600" cy="993128"/>
        </a:xfrm>
        <a:prstGeom prst="roundRect">
          <a:avLst/>
        </a:prstGeom>
        <a:solidFill>
          <a:schemeClr val="accent5">
            <a:hueOff val="-2252848"/>
            <a:satOff val="-5806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 dirty="0" err="1"/>
            <a:t>LoRA</a:t>
          </a:r>
          <a:r>
            <a:rPr lang="en-US" sz="2500" b="1" kern="1200" dirty="0"/>
            <a:t> Finetuning</a:t>
          </a:r>
          <a:r>
            <a:rPr lang="en-US" sz="2500" kern="1200" dirty="0"/>
            <a:t>: Just updating the </a:t>
          </a:r>
          <a:r>
            <a:rPr lang="en-US" sz="2500" kern="1200" dirty="0" err="1"/>
            <a:t>LoRA</a:t>
          </a:r>
          <a:r>
            <a:rPr lang="en-US" sz="2500" kern="1200" dirty="0"/>
            <a:t> adapter’s weights and keeping the model’s weights intact</a:t>
          </a:r>
        </a:p>
      </dsp:txBody>
      <dsp:txXfrm>
        <a:off x="48481" y="1195021"/>
        <a:ext cx="10418638" cy="896166"/>
      </dsp:txXfrm>
    </dsp:sp>
    <dsp:sp modelId="{57116755-C5CE-4AE5-B216-EBCD96EE8EEE}">
      <dsp:nvSpPr>
        <dsp:cNvPr id="0" name=""/>
        <dsp:cNvSpPr/>
      </dsp:nvSpPr>
      <dsp:spPr>
        <a:xfrm>
          <a:off x="0" y="2211669"/>
          <a:ext cx="10515600" cy="993128"/>
        </a:xfrm>
        <a:prstGeom prst="roundRect">
          <a:avLst/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RAG Finetuning:</a:t>
          </a:r>
          <a:r>
            <a:rPr lang="fa-IR" sz="2500" kern="1200"/>
            <a:t> </a:t>
          </a:r>
          <a:r>
            <a:rPr lang="en-US" sz="2500" kern="1200"/>
            <a:t> Finetuning with improved prompts using our knowledge database.</a:t>
          </a:r>
        </a:p>
      </dsp:txBody>
      <dsp:txXfrm>
        <a:off x="48481" y="2260150"/>
        <a:ext cx="10418638" cy="896166"/>
      </dsp:txXfrm>
    </dsp:sp>
    <dsp:sp modelId="{DC4C8A30-66FF-42C0-8719-846461820FD2}">
      <dsp:nvSpPr>
        <dsp:cNvPr id="0" name=""/>
        <dsp:cNvSpPr/>
      </dsp:nvSpPr>
      <dsp:spPr>
        <a:xfrm>
          <a:off x="0" y="3276797"/>
          <a:ext cx="10515600" cy="993128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RLHF finetuning: Finetuning the model with a dataset based on human feedbacks using reinforcement learning</a:t>
          </a:r>
        </a:p>
      </dsp:txBody>
      <dsp:txXfrm>
        <a:off x="48481" y="3325278"/>
        <a:ext cx="10418638" cy="89616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DE44C2-F5B9-486B-9BF2-048332F217EB}" type="datetimeFigureOut">
              <a:rPr lang="tr-TR" smtClean="0"/>
              <a:t>15.07.2024</a:t>
            </a:fld>
            <a:endParaRPr lang="tr-T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043CF8-BCED-46AB-8F6B-DA88DC452A6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4903439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043CF8-BCED-46AB-8F6B-DA88DC452A64}" type="slidenum">
              <a:rPr lang="tr-TR" smtClean="0"/>
              <a:t>1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6714368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043CF8-BCED-46AB-8F6B-DA88DC452A64}" type="slidenum">
              <a:rPr lang="tr-TR" smtClean="0"/>
              <a:t>19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7328707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a-I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043CF8-BCED-46AB-8F6B-DA88DC452A64}" type="slidenum">
              <a:rPr lang="tr-TR" smtClean="0"/>
              <a:t>30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3407677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C27996-DDF2-79E9-3A72-BDC4899CF2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48FCC4-DFE2-5B57-6884-065BD84DA9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tr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D9A922-443E-207A-4078-1A2FBCB5AA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8DB1D6-BE55-42A9-852E-5E912F9A4506}" type="datetime2">
              <a:rPr lang="en-US" smtClean="0"/>
              <a:t>Monday, July 15, 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30AFA7-F397-0CD2-077B-CEA498510D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BEAD62-DD13-0423-C39A-9ABDFD841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0830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639DE-E815-86B4-F435-D5244ED8C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766E2D-EA66-C967-8EEA-96FCE9340F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350790-08EB-7178-7844-3A90AB60F1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DB0B0-DFBB-42B7-AA39-16977B6C2A9B}" type="datetime2">
              <a:rPr lang="en-US" smtClean="0"/>
              <a:t>Monday, July 15, 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424DA8-5808-3022-A390-4A5557EC3D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520A58-F107-BDD7-9297-E6BEA6CD38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9434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ECD7DC2-79A4-983B-FF16-02A00630485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C7EFBE-02AC-CE8B-8723-B8A5DCBB77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2DF060-63E3-2F87-8B5A-3015B6B171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C9ACE-B9D7-497A-9E07-26F47CB921D7}" type="datetime2">
              <a:rPr lang="en-US" smtClean="0"/>
              <a:t>Monday, July 15, 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24E404-B09C-CC89-86D6-389560A1B2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292789-FBC5-E4D7-B933-0EE06436C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294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1D6C71-742D-F518-FCE8-F6C7B8BC3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1B19F5-88F3-A243-85AC-8320BCB6F8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0F49C2-E2AD-A500-9B45-1E317A76FA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5EE1F-E1C6-40FE-BD3D-EEE2B2D882AC}" type="datetime2">
              <a:rPr lang="en-US" smtClean="0"/>
              <a:t>Monday, July 15, 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A1A252-ACBA-AE38-2D78-C0A1164B2A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00C482-541E-4A84-501E-069DC62ED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9828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239529-66E7-1DDF-CD28-6500C7E59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3E8795-924C-5C57-03CF-521F6FFF08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9C9718-0685-E140-4424-DE23247EAF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1CC45-5772-433E-9E70-EF9B5CBB3CBA}" type="datetime2">
              <a:rPr lang="en-US" smtClean="0"/>
              <a:t>Monday, July 15, 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2961EB-090C-9835-C9B8-27FB46FF37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E5B5E5-62AD-4E8D-AA17-61D9D42A96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1520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FD38B-EE62-F1B8-07AA-6C5378B069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96611E-6BCE-4AA0-3A9C-BCC029A3F0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A4C58F-1CB7-3D3A-B070-584D8F2BE0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489339-E7B9-5D3A-36D9-F67F3FC4F4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4AEA88-F88A-4EF1-A969-843AF527D846}" type="datetime2">
              <a:rPr lang="en-US" smtClean="0"/>
              <a:t>Monday, July 15, 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812E56-83F0-DB52-CDAA-126B98A471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DDF9B8-DCA4-894C-9228-4BF7EDF07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73650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1FCDCF-D274-62AA-0C59-5F7F72D2EE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0A8308-A557-808C-1C26-C602273EC1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A196AE-6085-B56F-AF46-03AE0386C2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768DEF9-2CD0-7561-D2F2-7B6F362413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3333975-1FEC-1E0F-ECC8-7DAABD66F02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0B0ED97-51BE-D4C1-C632-97FB3D2CC7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0223DA-3E53-4B7E-9F42-88260EFE3DEE}" type="datetime2">
              <a:rPr lang="en-US" smtClean="0"/>
              <a:t>Monday, July 15, 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F437641-3A8F-266C-6A72-060607CF3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DAC1EB9-365B-B3BB-D2D4-6FEEC03269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9968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CF51B-F570-AC27-D7D4-DACAFB5C6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9B9994B-2794-EC69-F908-E8C00A6B80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BC3F8-D081-448C-AB73-21173C5DF320}" type="datetime2">
              <a:rPr lang="en-US" smtClean="0"/>
              <a:t>Monday, July 15, 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A36021-D876-36DE-6A01-65BC13EF90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267442-35F5-473C-1C29-85129480F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1602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43EC8AD-0CC3-2FC6-2C7E-7E47823663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9892A-7C6A-4369-A426-E9FBD0CCF7E6}" type="datetime2">
              <a:rPr lang="en-US" smtClean="0"/>
              <a:t>Monday, July 15, 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6B36884-B680-FE6A-5849-AC1A5C7261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AF35A0-C5BE-3492-9CB5-C1B01E3E0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8066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C7EDA8-08C2-2852-12DA-6A34BE9397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0B52A0-0686-CD25-3678-699AE151DE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F83A4F-3D68-3D1D-B565-2816780898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6B0C56-C312-62FA-1741-F113EF6502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822C1-AE80-412C-9A45-2BD34906A6A4}" type="datetime2">
              <a:rPr lang="en-US" smtClean="0"/>
              <a:t>Monday, July 15, 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FF0DB0-80BB-BE1E-14B8-E8345D6698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EBF7C6-6A79-960D-E60D-E4CB87233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9595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F3C00-A826-E131-7A62-B4C641C801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6AEBEA5-4E9B-808C-213F-2352AD7338F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tr-T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EA016E-9313-10DC-06AB-027DC67D00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AD5E9B-3A0A-03A9-223D-9A8D9C0B28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05B14-42FA-4C0E-B8B4-7A4F4D8753CF}" type="datetime2">
              <a:rPr lang="en-US" smtClean="0"/>
              <a:t>Monday, July 15, 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57FCE2-7FB9-976E-9F97-A15B7D16F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867C76-C8B3-5CE5-577A-C289ECF84F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6744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0B7C38D-D469-3DA5-0261-1C9C02A10B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CD160F-F19F-5E47-1BFD-31660DCC60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D67DD7-79E1-B6A2-3E3F-A3A5B3E51B2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019122-C060-4BA4-924B-8A29A4DF79E3}" type="datetime2">
              <a:rPr lang="en-US" smtClean="0"/>
              <a:t>Monday, July 15, 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DE195C-7966-4A5D-EFE4-B128C6D1D6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5B16A9-A7E6-9518-DC95-79E2376F93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21B6DD-29C1-4FEA-923F-71EA134769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08235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6" r:id="rId1"/>
    <p:sldLayoutId id="2147483817" r:id="rId2"/>
    <p:sldLayoutId id="2147483818" r:id="rId3"/>
    <p:sldLayoutId id="2147483819" r:id="rId4"/>
    <p:sldLayoutId id="2147483820" r:id="rId5"/>
    <p:sldLayoutId id="2147483821" r:id="rId6"/>
    <p:sldLayoutId id="2147483822" r:id="rId7"/>
    <p:sldLayoutId id="2147483823" r:id="rId8"/>
    <p:sldLayoutId id="2147483824" r:id="rId9"/>
    <p:sldLayoutId id="2147483825" r:id="rId10"/>
    <p:sldLayoutId id="2147483826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it-han-lab/llm-awq" TargetMode="External"/><Relationship Id="rId2" Type="http://schemas.openxmlformats.org/officeDocument/2006/relationships/hyperlink" Target="https://github.com/bitsandbytes-foundation/bitsandbytes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microsoft/EdgeML/tree/master/tools/SeeDot" TargetMode="Externa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hyperlink" Target="https://data.world/crawlfeeds/amazon-uk-shoes-dataset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huggingface.co/spaces/Vokturz/can-it-run-llm" TargetMode="External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huggingface.co/models" TargetMode="Externa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vllm.ai/en/latest/" TargetMode="External"/><Relationship Id="rId2" Type="http://schemas.openxmlformats.org/officeDocument/2006/relationships/hyperlink" Target="https://medium.com/cj-express-tech-tildi/how-does-vllm-optimize-the-llm-serving-system-d3713009fb73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towardsdatascience.com/deploying-large-language-models-with-huggingface-tgi-981747c669e3" TargetMode="External"/><Relationship Id="rId4" Type="http://schemas.openxmlformats.org/officeDocument/2006/relationships/hyperlink" Target="https://github.com/huggingface/text-generation-inference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5DCB5928-DC7D-4612-9922-441966E156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9" name="Freeform: Shape 18">
            <a:extLst>
              <a:ext uri="{FF2B5EF4-FFF2-40B4-BE49-F238E27FC236}">
                <a16:creationId xmlns:a16="http://schemas.microsoft.com/office/drawing/2014/main" id="{682C1161-1736-45EC-99B7-33F3CAE9D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6E6E6"/>
            </a:solidFill>
          </a:ln>
          <a:effectLst>
            <a:outerShdw blurRad="762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1" name="Freeform: Shape 20">
            <a:extLst>
              <a:ext uri="{FF2B5EF4-FFF2-40B4-BE49-F238E27FC236}">
                <a16:creationId xmlns:a16="http://schemas.microsoft.com/office/drawing/2014/main" id="{84D4DDB8-B68F-45B0-9F62-C4279996F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B8E85E-51D5-7424-F3BF-666F2B41E2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2446" y="2347655"/>
            <a:ext cx="4395497" cy="1978842"/>
          </a:xfrm>
        </p:spPr>
        <p:txBody>
          <a:bodyPr anchor="b">
            <a:normAutofit fontScale="90000"/>
          </a:bodyPr>
          <a:lstStyle/>
          <a:p>
            <a:pPr algn="l"/>
            <a:r>
              <a:rPr lang="en-US" sz="3600" b="1" dirty="0"/>
              <a:t>LLMs in the wilderness</a:t>
            </a:r>
            <a:r>
              <a:rPr lang="en-US" sz="3600" dirty="0"/>
              <a:t>: Leveraging the power of LLMs in our business</a:t>
            </a:r>
            <a:endParaRPr lang="tr-TR" sz="360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" name="Picture 19" descr="Text&#10;&#10;Description automatically generated with medium confidence">
            <a:extLst>
              <a:ext uri="{FF2B5EF4-FFF2-40B4-BE49-F238E27FC236}">
                <a16:creationId xmlns:a16="http://schemas.microsoft.com/office/drawing/2014/main" id="{66922F15-87D9-81FF-D734-87277F6168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446" y="5645672"/>
            <a:ext cx="1813717" cy="86113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A7E23278-7544-2933-E9A1-AB6B421C215F}"/>
              </a:ext>
            </a:extLst>
          </p:cNvPr>
          <p:cNvSpPr txBox="1"/>
          <p:nvPr/>
        </p:nvSpPr>
        <p:spPr>
          <a:xfrm>
            <a:off x="522302" y="4676872"/>
            <a:ext cx="3730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Ali Najafi, Yasser </a:t>
            </a:r>
            <a:r>
              <a:rPr lang="en-US" dirty="0" err="1"/>
              <a:t>Zouzou</a:t>
            </a:r>
            <a:endParaRPr lang="tr-TR" dirty="0"/>
          </a:p>
        </p:txBody>
      </p:sp>
      <p:sp>
        <p:nvSpPr>
          <p:cNvPr id="9" name="Slide Number Placeholder 27">
            <a:extLst>
              <a:ext uri="{FF2B5EF4-FFF2-40B4-BE49-F238E27FC236}">
                <a16:creationId xmlns:a16="http://schemas.microsoft.com/office/drawing/2014/main" id="{634E0EB0-96B6-DF32-8ABD-AC22F8FCA5E7}"/>
              </a:ext>
            </a:extLst>
          </p:cNvPr>
          <p:cNvSpPr txBox="1">
            <a:spLocks/>
          </p:cNvSpPr>
          <p:nvPr/>
        </p:nvSpPr>
        <p:spPr>
          <a:xfrm>
            <a:off x="8575523" y="632424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tr-T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621B6DD-29C1-4FEA-923F-71EA1347694C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4F9292-1D81-5E47-EADF-09B41C90E508}"/>
              </a:ext>
            </a:extLst>
          </p:cNvPr>
          <p:cNvSpPr txBox="1"/>
          <p:nvPr/>
        </p:nvSpPr>
        <p:spPr>
          <a:xfrm>
            <a:off x="2387678" y="5876184"/>
            <a:ext cx="14714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VBYO 2024</a:t>
            </a:r>
            <a:endParaRPr lang="tr-TR" sz="2000" b="1" dirty="0"/>
          </a:p>
        </p:txBody>
      </p:sp>
      <p:pic>
        <p:nvPicPr>
          <p:cNvPr id="14" name="Picture 13" descr="Cartoon characters reading a book&#10;&#10;Description automatically generated">
            <a:extLst>
              <a:ext uri="{FF2B5EF4-FFF2-40B4-BE49-F238E27FC236}">
                <a16:creationId xmlns:a16="http://schemas.microsoft.com/office/drawing/2014/main" id="{145C0D55-A325-49FC-D0D1-A37BB7A89C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4273" y="955826"/>
            <a:ext cx="4762500" cy="4762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440778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21AC6A30-4F22-4C0F-B278-19C5B8A80C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B4335AD-65B1-44E4-90AF-264024FE4B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" y="0"/>
            <a:ext cx="12191999" cy="6858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2FE1B8-08CC-60D8-2B39-9FE7860A4E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0366" y="609600"/>
            <a:ext cx="5469198" cy="1351472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We should ask ourselves </a:t>
            </a:r>
            <a:endParaRPr lang="tr-TR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23" name="Picture 22" descr="A cartoon character on a plane&#10;&#10;Description automatically generated">
            <a:extLst>
              <a:ext uri="{FF2B5EF4-FFF2-40B4-BE49-F238E27FC236}">
                <a16:creationId xmlns:a16="http://schemas.microsoft.com/office/drawing/2014/main" id="{D8BC1C31-D3BF-1A64-D3B0-727E794EFB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362" r="31749"/>
          <a:stretch/>
        </p:blipFill>
        <p:spPr>
          <a:xfrm>
            <a:off x="3" y="1"/>
            <a:ext cx="3695699" cy="6858001"/>
          </a:xfrm>
          <a:custGeom>
            <a:avLst/>
            <a:gdLst/>
            <a:ahLst/>
            <a:cxnLst/>
            <a:rect l="l" t="t" r="r" b="b"/>
            <a:pathLst>
              <a:path w="3695699" h="6858001">
                <a:moveTo>
                  <a:pt x="0" y="0"/>
                </a:moveTo>
                <a:lnTo>
                  <a:pt x="3435129" y="0"/>
                </a:lnTo>
                <a:lnTo>
                  <a:pt x="3430599" y="17349"/>
                </a:lnTo>
                <a:cubicBezTo>
                  <a:pt x="3437542" y="19835"/>
                  <a:pt x="3423757" y="30822"/>
                  <a:pt x="3427683" y="38871"/>
                </a:cubicBezTo>
                <a:cubicBezTo>
                  <a:pt x="3431230" y="44698"/>
                  <a:pt x="3427877" y="49388"/>
                  <a:pt x="3427096" y="55116"/>
                </a:cubicBezTo>
                <a:cubicBezTo>
                  <a:pt x="3429620" y="62945"/>
                  <a:pt x="3421946" y="87211"/>
                  <a:pt x="3417356" y="93331"/>
                </a:cubicBezTo>
                <a:cubicBezTo>
                  <a:pt x="3401974" y="107607"/>
                  <a:pt x="3409629" y="143436"/>
                  <a:pt x="3397765" y="155370"/>
                </a:cubicBezTo>
                <a:cubicBezTo>
                  <a:pt x="3395800" y="159886"/>
                  <a:pt x="3394789" y="164378"/>
                  <a:pt x="3394373" y="168831"/>
                </a:cubicBezTo>
                <a:lnTo>
                  <a:pt x="3394553" y="181402"/>
                </a:lnTo>
                <a:lnTo>
                  <a:pt x="3397293" y="185192"/>
                </a:lnTo>
                <a:lnTo>
                  <a:pt x="3395923" y="192756"/>
                </a:lnTo>
                <a:cubicBezTo>
                  <a:pt x="3396018" y="193497"/>
                  <a:pt x="3396112" y="194237"/>
                  <a:pt x="3396207" y="194978"/>
                </a:cubicBezTo>
                <a:cubicBezTo>
                  <a:pt x="3396531" y="199154"/>
                  <a:pt x="3396856" y="203330"/>
                  <a:pt x="3397180" y="207506"/>
                </a:cubicBezTo>
                <a:cubicBezTo>
                  <a:pt x="3382438" y="200939"/>
                  <a:pt x="3394549" y="241317"/>
                  <a:pt x="3383191" y="229051"/>
                </a:cubicBezTo>
                <a:cubicBezTo>
                  <a:pt x="3382519" y="234401"/>
                  <a:pt x="3381383" y="237332"/>
                  <a:pt x="3380194" y="239137"/>
                </a:cubicBezTo>
                <a:lnTo>
                  <a:pt x="3349267" y="310262"/>
                </a:lnTo>
                <a:lnTo>
                  <a:pt x="3344455" y="381704"/>
                </a:lnTo>
                <a:cubicBezTo>
                  <a:pt x="3343420" y="464598"/>
                  <a:pt x="3338482" y="511985"/>
                  <a:pt x="3327551" y="571873"/>
                </a:cubicBezTo>
                <a:cubicBezTo>
                  <a:pt x="3316620" y="631761"/>
                  <a:pt x="3309762" y="702429"/>
                  <a:pt x="3278869" y="741030"/>
                </a:cubicBezTo>
                <a:lnTo>
                  <a:pt x="3239259" y="957888"/>
                </a:lnTo>
                <a:cubicBezTo>
                  <a:pt x="3267597" y="1021376"/>
                  <a:pt x="3235647" y="1004478"/>
                  <a:pt x="3243890" y="1047869"/>
                </a:cubicBezTo>
                <a:cubicBezTo>
                  <a:pt x="3245988" y="1077107"/>
                  <a:pt x="3228006" y="1101189"/>
                  <a:pt x="3221700" y="1118244"/>
                </a:cubicBezTo>
                <a:cubicBezTo>
                  <a:pt x="3220198" y="1120922"/>
                  <a:pt x="3213346" y="1188569"/>
                  <a:pt x="3211078" y="1190394"/>
                </a:cubicBezTo>
                <a:cubicBezTo>
                  <a:pt x="3204899" y="1218939"/>
                  <a:pt x="3210276" y="1253036"/>
                  <a:pt x="3199704" y="1304585"/>
                </a:cubicBezTo>
                <a:cubicBezTo>
                  <a:pt x="3199438" y="1346246"/>
                  <a:pt x="3168623" y="1413431"/>
                  <a:pt x="3167741" y="1449444"/>
                </a:cubicBezTo>
                <a:cubicBezTo>
                  <a:pt x="3180911" y="1471132"/>
                  <a:pt x="3193362" y="1499173"/>
                  <a:pt x="3194410" y="1520667"/>
                </a:cubicBezTo>
                <a:cubicBezTo>
                  <a:pt x="3181228" y="1513763"/>
                  <a:pt x="3199978" y="1547097"/>
                  <a:pt x="3184473" y="1547038"/>
                </a:cubicBezTo>
                <a:cubicBezTo>
                  <a:pt x="3185153" y="1550949"/>
                  <a:pt x="3186303" y="1554741"/>
                  <a:pt x="3187573" y="1558550"/>
                </a:cubicBezTo>
                <a:lnTo>
                  <a:pt x="3188231" y="1560544"/>
                </a:lnTo>
                <a:lnTo>
                  <a:pt x="3188195" y="1568317"/>
                </a:lnTo>
                <a:lnTo>
                  <a:pt x="3191518" y="1570772"/>
                </a:lnTo>
                <a:lnTo>
                  <a:pt x="3193853" y="1582659"/>
                </a:lnTo>
                <a:cubicBezTo>
                  <a:pt x="3194213" y="1587070"/>
                  <a:pt x="3193997" y="1591769"/>
                  <a:pt x="3192857" y="1596890"/>
                </a:cubicBezTo>
                <a:cubicBezTo>
                  <a:pt x="3185716" y="1609144"/>
                  <a:pt x="3191593" y="1629575"/>
                  <a:pt x="3189686" y="1647479"/>
                </a:cubicBezTo>
                <a:lnTo>
                  <a:pt x="3187125" y="1655568"/>
                </a:lnTo>
                <a:cubicBezTo>
                  <a:pt x="3187259" y="1659315"/>
                  <a:pt x="3192418" y="1733399"/>
                  <a:pt x="3192552" y="1737146"/>
                </a:cubicBezTo>
                <a:cubicBezTo>
                  <a:pt x="3236684" y="1834597"/>
                  <a:pt x="3210475" y="1851660"/>
                  <a:pt x="3219437" y="1908917"/>
                </a:cubicBezTo>
                <a:lnTo>
                  <a:pt x="3220572" y="1915235"/>
                </a:lnTo>
                <a:cubicBezTo>
                  <a:pt x="3225642" y="1919319"/>
                  <a:pt x="3228448" y="1945519"/>
                  <a:pt x="3226946" y="1954447"/>
                </a:cubicBezTo>
                <a:cubicBezTo>
                  <a:pt x="3219553" y="1979351"/>
                  <a:pt x="3239504" y="2001442"/>
                  <a:pt x="3234148" y="2021397"/>
                </a:cubicBezTo>
                <a:cubicBezTo>
                  <a:pt x="3234224" y="2026740"/>
                  <a:pt x="3235084" y="2031233"/>
                  <a:pt x="3236424" y="2035173"/>
                </a:cubicBezTo>
                <a:lnTo>
                  <a:pt x="3241339" y="2045116"/>
                </a:lnTo>
                <a:lnTo>
                  <a:pt x="3233470" y="2098623"/>
                </a:lnTo>
                <a:cubicBezTo>
                  <a:pt x="3230495" y="2129687"/>
                  <a:pt x="3232618" y="2188321"/>
                  <a:pt x="3230016" y="2240964"/>
                </a:cubicBezTo>
                <a:cubicBezTo>
                  <a:pt x="3226602" y="2283982"/>
                  <a:pt x="3232644" y="2342030"/>
                  <a:pt x="3237809" y="2379644"/>
                </a:cubicBezTo>
                <a:cubicBezTo>
                  <a:pt x="3244462" y="2409884"/>
                  <a:pt x="3221747" y="2435219"/>
                  <a:pt x="3237054" y="2459103"/>
                </a:cubicBezTo>
                <a:cubicBezTo>
                  <a:pt x="3245536" y="2488997"/>
                  <a:pt x="3251426" y="2510390"/>
                  <a:pt x="3255285" y="2538679"/>
                </a:cubicBezTo>
                <a:cubicBezTo>
                  <a:pt x="3258296" y="2574322"/>
                  <a:pt x="3245460" y="2589819"/>
                  <a:pt x="3245073" y="2622720"/>
                </a:cubicBezTo>
                <a:lnTo>
                  <a:pt x="3252960" y="2736087"/>
                </a:lnTo>
                <a:cubicBezTo>
                  <a:pt x="3245577" y="2772183"/>
                  <a:pt x="3230063" y="2856752"/>
                  <a:pt x="3218681" y="2902964"/>
                </a:cubicBezTo>
                <a:cubicBezTo>
                  <a:pt x="3212624" y="2927969"/>
                  <a:pt x="3209733" y="2973979"/>
                  <a:pt x="3203641" y="3008786"/>
                </a:cubicBezTo>
                <a:cubicBezTo>
                  <a:pt x="3197547" y="3043595"/>
                  <a:pt x="3186644" y="3093251"/>
                  <a:pt x="3182123" y="3111815"/>
                </a:cubicBezTo>
                <a:lnTo>
                  <a:pt x="3176517" y="3120169"/>
                </a:lnTo>
                <a:lnTo>
                  <a:pt x="3177035" y="3121646"/>
                </a:lnTo>
                <a:cubicBezTo>
                  <a:pt x="3177423" y="3127588"/>
                  <a:pt x="3176129" y="3130763"/>
                  <a:pt x="3174093" y="3132705"/>
                </a:cubicBezTo>
                <a:lnTo>
                  <a:pt x="3171045" y="3134220"/>
                </a:lnTo>
                <a:lnTo>
                  <a:pt x="3168274" y="3141524"/>
                </a:lnTo>
                <a:lnTo>
                  <a:pt x="3160781" y="3155149"/>
                </a:lnTo>
                <a:cubicBezTo>
                  <a:pt x="3160949" y="3156237"/>
                  <a:pt x="3161116" y="3157326"/>
                  <a:pt x="3161284" y="3158414"/>
                </a:cubicBezTo>
                <a:lnTo>
                  <a:pt x="3152950" y="3180080"/>
                </a:lnTo>
                <a:lnTo>
                  <a:pt x="3153739" y="3180719"/>
                </a:lnTo>
                <a:cubicBezTo>
                  <a:pt x="3155321" y="3182647"/>
                  <a:pt x="3156128" y="3184999"/>
                  <a:pt x="3155342" y="3188313"/>
                </a:cubicBezTo>
                <a:cubicBezTo>
                  <a:pt x="3169797" y="3188216"/>
                  <a:pt x="3159934" y="3192271"/>
                  <a:pt x="3156340" y="3202049"/>
                </a:cubicBezTo>
                <a:cubicBezTo>
                  <a:pt x="3177988" y="3204083"/>
                  <a:pt x="3159779" y="3228842"/>
                  <a:pt x="3169832" y="3237938"/>
                </a:cubicBezTo>
                <a:cubicBezTo>
                  <a:pt x="3166705" y="3245075"/>
                  <a:pt x="3163793" y="3252659"/>
                  <a:pt x="3161244" y="3260564"/>
                </a:cubicBezTo>
                <a:lnTo>
                  <a:pt x="3160005" y="3265314"/>
                </a:lnTo>
                <a:cubicBezTo>
                  <a:pt x="3160063" y="3265371"/>
                  <a:pt x="3160124" y="3265428"/>
                  <a:pt x="3160184" y="3265486"/>
                </a:cubicBezTo>
                <a:cubicBezTo>
                  <a:pt x="3160345" y="3266694"/>
                  <a:pt x="3160101" y="3268319"/>
                  <a:pt x="3159279" y="3270659"/>
                </a:cubicBezTo>
                <a:lnTo>
                  <a:pt x="3157747" y="3273971"/>
                </a:lnTo>
                <a:lnTo>
                  <a:pt x="3155343" y="3283185"/>
                </a:lnTo>
                <a:cubicBezTo>
                  <a:pt x="3155517" y="3284422"/>
                  <a:pt x="3155689" y="3285657"/>
                  <a:pt x="3155860" y="3286893"/>
                </a:cubicBezTo>
                <a:lnTo>
                  <a:pt x="3158001" y="3289146"/>
                </a:lnTo>
                <a:lnTo>
                  <a:pt x="3157508" y="3289877"/>
                </a:lnTo>
                <a:cubicBezTo>
                  <a:pt x="3151604" y="3294411"/>
                  <a:pt x="3144966" y="3293561"/>
                  <a:pt x="3159853" y="3309833"/>
                </a:cubicBezTo>
                <a:cubicBezTo>
                  <a:pt x="3149181" y="3321561"/>
                  <a:pt x="3158789" y="3329345"/>
                  <a:pt x="3157392" y="3351579"/>
                </a:cubicBezTo>
                <a:cubicBezTo>
                  <a:pt x="3148710" y="3357083"/>
                  <a:pt x="3149361" y="3365079"/>
                  <a:pt x="3152871" y="3374240"/>
                </a:cubicBezTo>
                <a:cubicBezTo>
                  <a:pt x="3148885" y="3383513"/>
                  <a:pt x="3145239" y="3392740"/>
                  <a:pt x="3142119" y="3402557"/>
                </a:cubicBezTo>
                <a:lnTo>
                  <a:pt x="3138061" y="3419585"/>
                </a:lnTo>
                <a:lnTo>
                  <a:pt x="3139796" y="3424940"/>
                </a:lnTo>
                <a:cubicBezTo>
                  <a:pt x="3142520" y="3434326"/>
                  <a:pt x="3143300" y="3443700"/>
                  <a:pt x="3137669" y="3463264"/>
                </a:cubicBezTo>
                <a:cubicBezTo>
                  <a:pt x="3147380" y="3480689"/>
                  <a:pt x="3167781" y="3490510"/>
                  <a:pt x="3168140" y="3518969"/>
                </a:cubicBezTo>
                <a:cubicBezTo>
                  <a:pt x="3159473" y="3545761"/>
                  <a:pt x="3191152" y="3574399"/>
                  <a:pt x="3179206" y="3607864"/>
                </a:cubicBezTo>
                <a:cubicBezTo>
                  <a:pt x="3176757" y="3619813"/>
                  <a:pt x="3181069" y="3654600"/>
                  <a:pt x="3189125" y="3659839"/>
                </a:cubicBezTo>
                <a:cubicBezTo>
                  <a:pt x="3191518" y="3666815"/>
                  <a:pt x="3189857" y="3675779"/>
                  <a:pt x="3198077" y="3677681"/>
                </a:cubicBezTo>
                <a:cubicBezTo>
                  <a:pt x="3208136" y="3681475"/>
                  <a:pt x="3196345" y="3709561"/>
                  <a:pt x="3207094" y="3703876"/>
                </a:cubicBezTo>
                <a:cubicBezTo>
                  <a:pt x="3199084" y="3723751"/>
                  <a:pt x="3220453" y="3734396"/>
                  <a:pt x="3227016" y="3748633"/>
                </a:cubicBezTo>
                <a:cubicBezTo>
                  <a:pt x="3218663" y="3764666"/>
                  <a:pt x="3240667" y="3778725"/>
                  <a:pt x="3246806" y="3811324"/>
                </a:cubicBezTo>
                <a:cubicBezTo>
                  <a:pt x="3237058" y="3829063"/>
                  <a:pt x="3251097" y="3833247"/>
                  <a:pt x="3239091" y="3865102"/>
                </a:cubicBezTo>
                <a:cubicBezTo>
                  <a:pt x="3240755" y="3865725"/>
                  <a:pt x="3242340" y="3866659"/>
                  <a:pt x="3243800" y="3867874"/>
                </a:cubicBezTo>
                <a:cubicBezTo>
                  <a:pt x="3252276" y="3874935"/>
                  <a:pt x="3254724" y="3889782"/>
                  <a:pt x="3249268" y="3901031"/>
                </a:cubicBezTo>
                <a:cubicBezTo>
                  <a:pt x="3234180" y="3950514"/>
                  <a:pt x="3270886" y="3938724"/>
                  <a:pt x="3271850" y="3976535"/>
                </a:cubicBezTo>
                <a:cubicBezTo>
                  <a:pt x="3275333" y="4018513"/>
                  <a:pt x="3265836" y="4033210"/>
                  <a:pt x="3253128" y="4091308"/>
                </a:cubicBezTo>
                <a:cubicBezTo>
                  <a:pt x="3262530" y="4093945"/>
                  <a:pt x="3263925" y="4100312"/>
                  <a:pt x="3261491" y="4112665"/>
                </a:cubicBezTo>
                <a:cubicBezTo>
                  <a:pt x="3263824" y="4132845"/>
                  <a:pt x="3285122" y="4124005"/>
                  <a:pt x="3275235" y="4148543"/>
                </a:cubicBezTo>
                <a:cubicBezTo>
                  <a:pt x="3282222" y="4163609"/>
                  <a:pt x="3300717" y="4191930"/>
                  <a:pt x="3303406" y="4203059"/>
                </a:cubicBezTo>
                <a:cubicBezTo>
                  <a:pt x="3307769" y="4216879"/>
                  <a:pt x="3289765" y="4198911"/>
                  <a:pt x="3291377" y="4215304"/>
                </a:cubicBezTo>
                <a:cubicBezTo>
                  <a:pt x="3295421" y="4234470"/>
                  <a:pt x="3290844" y="4240556"/>
                  <a:pt x="3303627" y="4247412"/>
                </a:cubicBezTo>
                <a:cubicBezTo>
                  <a:pt x="3300302" y="4270043"/>
                  <a:pt x="3313094" y="4269840"/>
                  <a:pt x="3323715" y="4295574"/>
                </a:cubicBezTo>
                <a:cubicBezTo>
                  <a:pt x="3318854" y="4309546"/>
                  <a:pt x="3323708" y="4317748"/>
                  <a:pt x="3331757" y="4324626"/>
                </a:cubicBezTo>
                <a:cubicBezTo>
                  <a:pt x="3334500" y="4352298"/>
                  <a:pt x="3348521" y="4373553"/>
                  <a:pt x="3357571" y="4402594"/>
                </a:cubicBezTo>
                <a:cubicBezTo>
                  <a:pt x="3395421" y="4440113"/>
                  <a:pt x="3406716" y="4492429"/>
                  <a:pt x="3416883" y="4511276"/>
                </a:cubicBezTo>
                <a:lnTo>
                  <a:pt x="3418568" y="4515669"/>
                </a:lnTo>
                <a:cubicBezTo>
                  <a:pt x="3418685" y="4519956"/>
                  <a:pt x="3418801" y="4524244"/>
                  <a:pt x="3418918" y="4528531"/>
                </a:cubicBezTo>
                <a:cubicBezTo>
                  <a:pt x="3418727" y="4530191"/>
                  <a:pt x="3418537" y="4531850"/>
                  <a:pt x="3418346" y="4533510"/>
                </a:cubicBezTo>
                <a:cubicBezTo>
                  <a:pt x="3418215" y="4536889"/>
                  <a:pt x="3418462" y="4539065"/>
                  <a:pt x="3419005" y="4540494"/>
                </a:cubicBezTo>
                <a:lnTo>
                  <a:pt x="3424268" y="4595886"/>
                </a:lnTo>
                <a:cubicBezTo>
                  <a:pt x="3429156" y="4624362"/>
                  <a:pt x="3443934" y="4682306"/>
                  <a:pt x="3448330" y="4711348"/>
                </a:cubicBezTo>
                <a:lnTo>
                  <a:pt x="3445621" y="4714874"/>
                </a:lnTo>
                <a:cubicBezTo>
                  <a:pt x="3444103" y="4718397"/>
                  <a:pt x="3443735" y="4723077"/>
                  <a:pt x="3445980" y="4730345"/>
                </a:cubicBezTo>
                <a:lnTo>
                  <a:pt x="3446976" y="4731926"/>
                </a:lnTo>
                <a:lnTo>
                  <a:pt x="3443720" y="4745408"/>
                </a:lnTo>
                <a:cubicBezTo>
                  <a:pt x="3444756" y="4771155"/>
                  <a:pt x="3455466" y="4843107"/>
                  <a:pt x="3453194" y="4886406"/>
                </a:cubicBezTo>
                <a:cubicBezTo>
                  <a:pt x="3454856" y="4906631"/>
                  <a:pt x="3481235" y="5008239"/>
                  <a:pt x="3455210" y="5025296"/>
                </a:cubicBezTo>
                <a:cubicBezTo>
                  <a:pt x="3442202" y="5116320"/>
                  <a:pt x="3464654" y="5119078"/>
                  <a:pt x="3462841" y="5211091"/>
                </a:cubicBezTo>
                <a:cubicBezTo>
                  <a:pt x="3469390" y="5269669"/>
                  <a:pt x="3462794" y="5327391"/>
                  <a:pt x="3469385" y="5356669"/>
                </a:cubicBezTo>
                <a:cubicBezTo>
                  <a:pt x="3471479" y="5361935"/>
                  <a:pt x="3474277" y="5366825"/>
                  <a:pt x="3477268" y="5371683"/>
                </a:cubicBezTo>
                <a:lnTo>
                  <a:pt x="3478824" y="5374232"/>
                </a:lnTo>
                <a:lnTo>
                  <a:pt x="3486664" y="5427532"/>
                </a:lnTo>
                <a:lnTo>
                  <a:pt x="3499845" y="5523238"/>
                </a:lnTo>
                <a:cubicBezTo>
                  <a:pt x="3496480" y="5535759"/>
                  <a:pt x="3498126" y="5574631"/>
                  <a:pt x="3505782" y="5582050"/>
                </a:cubicBezTo>
                <a:cubicBezTo>
                  <a:pt x="3507640" y="5590169"/>
                  <a:pt x="3505294" y="5599602"/>
                  <a:pt x="3513368" y="5603412"/>
                </a:cubicBezTo>
                <a:cubicBezTo>
                  <a:pt x="3518549" y="5620896"/>
                  <a:pt x="3530454" y="5660930"/>
                  <a:pt x="3536869" y="5686953"/>
                </a:cubicBezTo>
                <a:cubicBezTo>
                  <a:pt x="3527290" y="5702684"/>
                  <a:pt x="3548216" y="5722678"/>
                  <a:pt x="3551859" y="5759548"/>
                </a:cubicBezTo>
                <a:cubicBezTo>
                  <a:pt x="3540751" y="5776843"/>
                  <a:pt x="3554471" y="5784377"/>
                  <a:pt x="3540024" y="5816599"/>
                </a:cubicBezTo>
                <a:cubicBezTo>
                  <a:pt x="3541640" y="5817630"/>
                  <a:pt x="3543154" y="5818984"/>
                  <a:pt x="3544521" y="5820619"/>
                </a:cubicBezTo>
                <a:cubicBezTo>
                  <a:pt x="3552455" y="5830118"/>
                  <a:pt x="3553767" y="5846834"/>
                  <a:pt x="3547449" y="5857956"/>
                </a:cubicBezTo>
                <a:cubicBezTo>
                  <a:pt x="3528571" y="5908761"/>
                  <a:pt x="3532186" y="5952107"/>
                  <a:pt x="3530253" y="5993572"/>
                </a:cubicBezTo>
                <a:cubicBezTo>
                  <a:pt x="3530522" y="6040113"/>
                  <a:pt x="3553891" y="6005695"/>
                  <a:pt x="3536734" y="6066404"/>
                </a:cubicBezTo>
                <a:cubicBezTo>
                  <a:pt x="3545935" y="6071268"/>
                  <a:pt x="3546842" y="6078512"/>
                  <a:pt x="3543461" y="6091477"/>
                </a:cubicBezTo>
                <a:cubicBezTo>
                  <a:pt x="3549602" y="6107585"/>
                  <a:pt x="3568275" y="6137061"/>
                  <a:pt x="3573577" y="6163051"/>
                </a:cubicBezTo>
                <a:cubicBezTo>
                  <a:pt x="3577046" y="6182032"/>
                  <a:pt x="3572259" y="6223892"/>
                  <a:pt x="3575275" y="6247420"/>
                </a:cubicBezTo>
                <a:cubicBezTo>
                  <a:pt x="3570217" y="6271412"/>
                  <a:pt x="3583023" y="6273898"/>
                  <a:pt x="3591673" y="6304222"/>
                </a:cubicBezTo>
                <a:cubicBezTo>
                  <a:pt x="3585743" y="6318440"/>
                  <a:pt x="3589967" y="6328418"/>
                  <a:pt x="3597489" y="6337624"/>
                </a:cubicBezTo>
                <a:cubicBezTo>
                  <a:pt x="3598113" y="6368401"/>
                  <a:pt x="3610504" y="6394558"/>
                  <a:pt x="3617330" y="6428161"/>
                </a:cubicBezTo>
                <a:cubicBezTo>
                  <a:pt x="3612404" y="6466489"/>
                  <a:pt x="3633001" y="6482393"/>
                  <a:pt x="3640218" y="6518318"/>
                </a:cubicBezTo>
                <a:cubicBezTo>
                  <a:pt x="3625420" y="6557419"/>
                  <a:pt x="3668862" y="6537820"/>
                  <a:pt x="3670788" y="6568733"/>
                </a:cubicBezTo>
                <a:cubicBezTo>
                  <a:pt x="3659124" y="6621466"/>
                  <a:pt x="3685482" y="6565072"/>
                  <a:pt x="3687763" y="6643164"/>
                </a:cubicBezTo>
                <a:cubicBezTo>
                  <a:pt x="3685396" y="6647995"/>
                  <a:pt x="3689317" y="6656838"/>
                  <a:pt x="3693097" y="6655183"/>
                </a:cubicBezTo>
                <a:cubicBezTo>
                  <a:pt x="3693444" y="6672318"/>
                  <a:pt x="3690193" y="6715787"/>
                  <a:pt x="3689847" y="6745974"/>
                </a:cubicBezTo>
                <a:cubicBezTo>
                  <a:pt x="3689583" y="6773144"/>
                  <a:pt x="3690048" y="6817635"/>
                  <a:pt x="3691023" y="6836306"/>
                </a:cubicBezTo>
                <a:lnTo>
                  <a:pt x="3695699" y="6858001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A5C5CAAD-F55E-C360-1D70-BE0D9712CD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86996" y="2147357"/>
            <a:ext cx="4709304" cy="410104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Do we need LLMs?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Can we afford them?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Do we have access to skilled people?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Is the outcome significant enough to invest in </a:t>
            </a:r>
            <a:r>
              <a:rPr lang="en-US" sz="2000" dirty="0"/>
              <a:t>them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?</a:t>
            </a:r>
          </a:p>
        </p:txBody>
      </p:sp>
      <p:pic>
        <p:nvPicPr>
          <p:cNvPr id="8" name="Picture 7" descr="A cartoon character of a minion&#10;&#10;Description automatically generated">
            <a:extLst>
              <a:ext uri="{FF2B5EF4-FFF2-40B4-BE49-F238E27FC236}">
                <a16:creationId xmlns:a16="http://schemas.microsoft.com/office/drawing/2014/main" id="{9E98016D-EA3E-4924-107A-22AFAB58C19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19" t="-293" r="23359" b="293"/>
          <a:stretch/>
        </p:blipFill>
        <p:spPr>
          <a:xfrm>
            <a:off x="7924801" y="10"/>
            <a:ext cx="4267200" cy="6857990"/>
          </a:xfrm>
          <a:custGeom>
            <a:avLst/>
            <a:gdLst/>
            <a:ahLst/>
            <a:cxnLst/>
            <a:rect l="l" t="t" r="r" b="b"/>
            <a:pathLst>
              <a:path w="3810000" h="6858000">
                <a:moveTo>
                  <a:pt x="95627" y="0"/>
                </a:moveTo>
                <a:lnTo>
                  <a:pt x="3810000" y="0"/>
                </a:lnTo>
                <a:lnTo>
                  <a:pt x="3810000" y="6858000"/>
                </a:lnTo>
                <a:lnTo>
                  <a:pt x="13132" y="6858000"/>
                </a:lnTo>
                <a:cubicBezTo>
                  <a:pt x="13183" y="6857363"/>
                  <a:pt x="13234" y="6856727"/>
                  <a:pt x="13284" y="6856090"/>
                </a:cubicBezTo>
                <a:lnTo>
                  <a:pt x="31566" y="6805847"/>
                </a:lnTo>
                <a:lnTo>
                  <a:pt x="30463" y="6715381"/>
                </a:lnTo>
                <a:cubicBezTo>
                  <a:pt x="29585" y="6714082"/>
                  <a:pt x="28597" y="6713038"/>
                  <a:pt x="27533" y="6712286"/>
                </a:cubicBezTo>
                <a:lnTo>
                  <a:pt x="31288" y="6698474"/>
                </a:lnTo>
                <a:lnTo>
                  <a:pt x="29901" y="6686264"/>
                </a:lnTo>
                <a:cubicBezTo>
                  <a:pt x="29591" y="6639749"/>
                  <a:pt x="29281" y="6593234"/>
                  <a:pt x="28971" y="6546719"/>
                </a:cubicBezTo>
                <a:cubicBezTo>
                  <a:pt x="23415" y="6502008"/>
                  <a:pt x="3087" y="6462057"/>
                  <a:pt x="310" y="6408337"/>
                </a:cubicBezTo>
                <a:cubicBezTo>
                  <a:pt x="-2468" y="6354617"/>
                  <a:pt x="14431" y="6312397"/>
                  <a:pt x="12307" y="6224401"/>
                </a:cubicBezTo>
                <a:lnTo>
                  <a:pt x="27152" y="6147415"/>
                </a:lnTo>
                <a:lnTo>
                  <a:pt x="39044" y="6093837"/>
                </a:lnTo>
                <a:cubicBezTo>
                  <a:pt x="47718" y="6039281"/>
                  <a:pt x="47985" y="5964495"/>
                  <a:pt x="46816" y="5915901"/>
                </a:cubicBezTo>
                <a:cubicBezTo>
                  <a:pt x="43189" y="5876557"/>
                  <a:pt x="47196" y="5863739"/>
                  <a:pt x="33533" y="5831562"/>
                </a:cubicBezTo>
                <a:cubicBezTo>
                  <a:pt x="27901" y="5792459"/>
                  <a:pt x="47408" y="5747455"/>
                  <a:pt x="46555" y="5710909"/>
                </a:cubicBezTo>
                <a:cubicBezTo>
                  <a:pt x="53188" y="5686865"/>
                  <a:pt x="49116" y="5615845"/>
                  <a:pt x="62461" y="5602222"/>
                </a:cubicBezTo>
                <a:cubicBezTo>
                  <a:pt x="64066" y="5572067"/>
                  <a:pt x="49594" y="5555548"/>
                  <a:pt x="56185" y="5529979"/>
                </a:cubicBezTo>
                <a:lnTo>
                  <a:pt x="67961" y="5458854"/>
                </a:lnTo>
                <a:lnTo>
                  <a:pt x="110939" y="5353584"/>
                </a:lnTo>
                <a:cubicBezTo>
                  <a:pt x="123070" y="5308303"/>
                  <a:pt x="110671" y="5307524"/>
                  <a:pt x="128276" y="5249764"/>
                </a:cubicBezTo>
                <a:cubicBezTo>
                  <a:pt x="137692" y="5218499"/>
                  <a:pt x="146153" y="5160067"/>
                  <a:pt x="156749" y="5116288"/>
                </a:cubicBezTo>
                <a:cubicBezTo>
                  <a:pt x="167347" y="5072508"/>
                  <a:pt x="184838" y="5010298"/>
                  <a:pt x="191855" y="4987089"/>
                </a:cubicBezTo>
                <a:lnTo>
                  <a:pt x="219824" y="4934095"/>
                </a:lnTo>
                <a:cubicBezTo>
                  <a:pt x="223315" y="4926170"/>
                  <a:pt x="231151" y="4920904"/>
                  <a:pt x="231137" y="4903120"/>
                </a:cubicBezTo>
                <a:lnTo>
                  <a:pt x="219738" y="4827391"/>
                </a:lnTo>
                <a:cubicBezTo>
                  <a:pt x="223928" y="4818620"/>
                  <a:pt x="227939" y="4809255"/>
                  <a:pt x="231597" y="4799440"/>
                </a:cubicBezTo>
                <a:lnTo>
                  <a:pt x="233480" y="4793512"/>
                </a:lnTo>
                <a:cubicBezTo>
                  <a:pt x="233423" y="4793432"/>
                  <a:pt x="233367" y="4793351"/>
                  <a:pt x="233310" y="4793271"/>
                </a:cubicBezTo>
                <a:cubicBezTo>
                  <a:pt x="233275" y="4791711"/>
                  <a:pt x="233728" y="4789662"/>
                  <a:pt x="234882" y="4786765"/>
                </a:cubicBezTo>
                <a:lnTo>
                  <a:pt x="236914" y="4782703"/>
                </a:lnTo>
                <a:lnTo>
                  <a:pt x="246329" y="4683644"/>
                </a:lnTo>
                <a:cubicBezTo>
                  <a:pt x="256294" y="4677568"/>
                  <a:pt x="256527" y="4667288"/>
                  <a:pt x="253823" y="4655204"/>
                </a:cubicBezTo>
                <a:cubicBezTo>
                  <a:pt x="259521" y="4631796"/>
                  <a:pt x="280440" y="4574275"/>
                  <a:pt x="280514" y="4543195"/>
                </a:cubicBezTo>
                <a:cubicBezTo>
                  <a:pt x="272112" y="4519880"/>
                  <a:pt x="251340" y="4505102"/>
                  <a:pt x="254268" y="4468722"/>
                </a:cubicBezTo>
                <a:cubicBezTo>
                  <a:pt x="266696" y="4435462"/>
                  <a:pt x="236001" y="4395418"/>
                  <a:pt x="252728" y="4353998"/>
                </a:cubicBezTo>
                <a:cubicBezTo>
                  <a:pt x="256750" y="4339008"/>
                  <a:pt x="256168" y="4294115"/>
                  <a:pt x="248123" y="4286542"/>
                </a:cubicBezTo>
                <a:cubicBezTo>
                  <a:pt x="246365" y="4277371"/>
                  <a:pt x="249194" y="4266107"/>
                  <a:pt x="240584" y="4262777"/>
                </a:cubicBezTo>
                <a:cubicBezTo>
                  <a:pt x="230221" y="4256829"/>
                  <a:pt x="246153" y="4222259"/>
                  <a:pt x="233949" y="4228340"/>
                </a:cubicBezTo>
                <a:cubicBezTo>
                  <a:pt x="244865" y="4203839"/>
                  <a:pt x="223150" y="4187902"/>
                  <a:pt x="217758" y="4169004"/>
                </a:cubicBezTo>
                <a:cubicBezTo>
                  <a:pt x="228596" y="4149446"/>
                  <a:pt x="206597" y="4129080"/>
                  <a:pt x="203797" y="4086781"/>
                </a:cubicBezTo>
                <a:cubicBezTo>
                  <a:pt x="216334" y="4065199"/>
                  <a:pt x="201740" y="4058317"/>
                  <a:pt x="218344" y="4018957"/>
                </a:cubicBezTo>
                <a:cubicBezTo>
                  <a:pt x="216630" y="4017979"/>
                  <a:pt x="215034" y="4016614"/>
                  <a:pt x="213609" y="4014902"/>
                </a:cubicBezTo>
                <a:cubicBezTo>
                  <a:pt x="205325" y="4004955"/>
                  <a:pt x="204424" y="3985729"/>
                  <a:pt x="211594" y="3971964"/>
                </a:cubicBezTo>
                <a:cubicBezTo>
                  <a:pt x="233561" y="3910433"/>
                  <a:pt x="230991" y="3860613"/>
                  <a:pt x="234357" y="3812226"/>
                </a:cubicBezTo>
                <a:cubicBezTo>
                  <a:pt x="235501" y="3758242"/>
                  <a:pt x="209185" y="3801364"/>
                  <a:pt x="229596" y="3728573"/>
                </a:cubicBezTo>
                <a:cubicBezTo>
                  <a:pt x="219804" y="3724174"/>
                  <a:pt x="219047" y="3715890"/>
                  <a:pt x="223099" y="3700384"/>
                </a:cubicBezTo>
                <a:cubicBezTo>
                  <a:pt x="222942" y="3674360"/>
                  <a:pt x="199034" y="3683312"/>
                  <a:pt x="212511" y="3653063"/>
                </a:cubicBezTo>
                <a:cubicBezTo>
                  <a:pt x="207582" y="3623616"/>
                  <a:pt x="199349" y="3555881"/>
                  <a:pt x="193522" y="3523704"/>
                </a:cubicBezTo>
                <a:cubicBezTo>
                  <a:pt x="199728" y="3495169"/>
                  <a:pt x="185963" y="3494025"/>
                  <a:pt x="177551" y="3460001"/>
                </a:cubicBezTo>
                <a:cubicBezTo>
                  <a:pt x="184399" y="3442692"/>
                  <a:pt x="180138" y="3431687"/>
                  <a:pt x="172293" y="3422022"/>
                </a:cubicBezTo>
                <a:cubicBezTo>
                  <a:pt x="172567" y="3386386"/>
                  <a:pt x="159982" y="3357707"/>
                  <a:pt x="153640" y="3319632"/>
                </a:cubicBezTo>
                <a:cubicBezTo>
                  <a:pt x="117352" y="3267571"/>
                  <a:pt x="111308" y="3199530"/>
                  <a:pt x="102580" y="3174350"/>
                </a:cubicBezTo>
                <a:lnTo>
                  <a:pt x="101281" y="3168555"/>
                </a:lnTo>
                <a:cubicBezTo>
                  <a:pt x="101655" y="3163067"/>
                  <a:pt x="102030" y="3157580"/>
                  <a:pt x="102403" y="3152092"/>
                </a:cubicBezTo>
                <a:lnTo>
                  <a:pt x="103597" y="3145797"/>
                </a:lnTo>
                <a:cubicBezTo>
                  <a:pt x="104132" y="3141497"/>
                  <a:pt x="104119" y="3138691"/>
                  <a:pt x="103701" y="3136806"/>
                </a:cubicBezTo>
                <a:lnTo>
                  <a:pt x="108221" y="3088993"/>
                </a:lnTo>
                <a:cubicBezTo>
                  <a:pt x="109464" y="3064872"/>
                  <a:pt x="113188" y="3030250"/>
                  <a:pt x="111158" y="2992081"/>
                </a:cubicBezTo>
                <a:cubicBezTo>
                  <a:pt x="109031" y="2944441"/>
                  <a:pt x="104226" y="2942439"/>
                  <a:pt x="105565" y="2902844"/>
                </a:cubicBezTo>
                <a:cubicBezTo>
                  <a:pt x="107874" y="2897323"/>
                  <a:pt x="101362" y="2801618"/>
                  <a:pt x="105102" y="2797375"/>
                </a:cubicBezTo>
                <a:cubicBezTo>
                  <a:pt x="86174" y="2744941"/>
                  <a:pt x="109804" y="2750735"/>
                  <a:pt x="107241" y="2691357"/>
                </a:cubicBezTo>
                <a:cubicBezTo>
                  <a:pt x="107811" y="2665349"/>
                  <a:pt x="115946" y="2561129"/>
                  <a:pt x="145888" y="2542201"/>
                </a:cubicBezTo>
                <a:cubicBezTo>
                  <a:pt x="170455" y="2427400"/>
                  <a:pt x="123634" y="2367849"/>
                  <a:pt x="136292" y="2250554"/>
                </a:cubicBezTo>
                <a:cubicBezTo>
                  <a:pt x="110877" y="2215639"/>
                  <a:pt x="134601" y="2180816"/>
                  <a:pt x="130310" y="2141581"/>
                </a:cubicBezTo>
                <a:cubicBezTo>
                  <a:pt x="154051" y="2149219"/>
                  <a:pt x="117587" y="2094975"/>
                  <a:pt x="144587" y="2089095"/>
                </a:cubicBezTo>
                <a:cubicBezTo>
                  <a:pt x="142952" y="2082142"/>
                  <a:pt x="140513" y="2075590"/>
                  <a:pt x="137867" y="2069059"/>
                </a:cubicBezTo>
                <a:lnTo>
                  <a:pt x="136492" y="2065634"/>
                </a:lnTo>
                <a:cubicBezTo>
                  <a:pt x="136216" y="2060851"/>
                  <a:pt x="135939" y="2056067"/>
                  <a:pt x="135663" y="2051284"/>
                </a:cubicBezTo>
                <a:lnTo>
                  <a:pt x="124268" y="1960184"/>
                </a:lnTo>
                <a:cubicBezTo>
                  <a:pt x="138968" y="1926370"/>
                  <a:pt x="111716" y="1914873"/>
                  <a:pt x="131257" y="1873060"/>
                </a:cubicBezTo>
                <a:cubicBezTo>
                  <a:pt x="136329" y="1857442"/>
                  <a:pt x="139083" y="1807624"/>
                  <a:pt x="131724" y="1797311"/>
                </a:cubicBezTo>
                <a:cubicBezTo>
                  <a:pt x="130673" y="1786740"/>
                  <a:pt x="134293" y="1774954"/>
                  <a:pt x="126063" y="1769201"/>
                </a:cubicBezTo>
                <a:cubicBezTo>
                  <a:pt x="116300" y="1760126"/>
                  <a:pt x="134551" y="1725705"/>
                  <a:pt x="122085" y="1729500"/>
                </a:cubicBezTo>
                <a:cubicBezTo>
                  <a:pt x="134648" y="1705012"/>
                  <a:pt x="114449" y="1682158"/>
                  <a:pt x="110543" y="1659949"/>
                </a:cubicBezTo>
                <a:cubicBezTo>
                  <a:pt x="122664" y="1640913"/>
                  <a:pt x="102513" y="1613087"/>
                  <a:pt x="102892" y="1565607"/>
                </a:cubicBezTo>
                <a:cubicBezTo>
                  <a:pt x="116835" y="1544742"/>
                  <a:pt x="102976" y="1533616"/>
                  <a:pt x="122245" y="1494057"/>
                </a:cubicBezTo>
                <a:cubicBezTo>
                  <a:pt x="120629" y="1492563"/>
                  <a:pt x="119160" y="1490668"/>
                  <a:pt x="117883" y="1488429"/>
                </a:cubicBezTo>
                <a:cubicBezTo>
                  <a:pt x="110465" y="1475431"/>
                  <a:pt x="111002" y="1453942"/>
                  <a:pt x="119083" y="1440433"/>
                </a:cubicBezTo>
                <a:cubicBezTo>
                  <a:pt x="145274" y="1377630"/>
                  <a:pt x="146438" y="1321884"/>
                  <a:pt x="153340" y="1269148"/>
                </a:cubicBezTo>
                <a:cubicBezTo>
                  <a:pt x="158467" y="1209690"/>
                  <a:pt x="129360" y="1251077"/>
                  <a:pt x="154855" y="1175439"/>
                </a:cubicBezTo>
                <a:cubicBezTo>
                  <a:pt x="145538" y="1168218"/>
                  <a:pt x="145408" y="1158868"/>
                  <a:pt x="150548" y="1142685"/>
                </a:cubicBezTo>
                <a:cubicBezTo>
                  <a:pt x="152321" y="1113850"/>
                  <a:pt x="128121" y="1118007"/>
                  <a:pt x="143630" y="1087778"/>
                </a:cubicBezTo>
                <a:cubicBezTo>
                  <a:pt x="139451" y="1064261"/>
                  <a:pt x="125971" y="1018012"/>
                  <a:pt x="125476" y="1001580"/>
                </a:cubicBezTo>
                <a:cubicBezTo>
                  <a:pt x="123958" y="976962"/>
                  <a:pt x="134851" y="962709"/>
                  <a:pt x="134526" y="940069"/>
                </a:cubicBezTo>
                <a:cubicBezTo>
                  <a:pt x="142751" y="909988"/>
                  <a:pt x="129284" y="905409"/>
                  <a:pt x="123523" y="865739"/>
                </a:cubicBezTo>
                <a:cubicBezTo>
                  <a:pt x="131549" y="848234"/>
                  <a:pt x="128173" y="835030"/>
                  <a:pt x="121164" y="822450"/>
                </a:cubicBezTo>
                <a:cubicBezTo>
                  <a:pt x="124077" y="783082"/>
                  <a:pt x="113811" y="748321"/>
                  <a:pt x="110389" y="704665"/>
                </a:cubicBezTo>
                <a:cubicBezTo>
                  <a:pt x="120144" y="656264"/>
                  <a:pt x="99869" y="633697"/>
                  <a:pt x="96299" y="587032"/>
                </a:cubicBezTo>
                <a:cubicBezTo>
                  <a:pt x="87861" y="539988"/>
                  <a:pt x="66571" y="452493"/>
                  <a:pt x="59759" y="422399"/>
                </a:cubicBezTo>
                <a:cubicBezTo>
                  <a:pt x="62865" y="416491"/>
                  <a:pt x="59682" y="404768"/>
                  <a:pt x="55429" y="406467"/>
                </a:cubicBezTo>
                <a:cubicBezTo>
                  <a:pt x="56742" y="400038"/>
                  <a:pt x="64884" y="384166"/>
                  <a:pt x="58062" y="383409"/>
                </a:cubicBezTo>
                <a:cubicBezTo>
                  <a:pt x="57210" y="351894"/>
                  <a:pt x="61145" y="320031"/>
                  <a:pt x="69487" y="290892"/>
                </a:cubicBezTo>
                <a:cubicBezTo>
                  <a:pt x="57686" y="231306"/>
                  <a:pt x="89539" y="260845"/>
                  <a:pt x="86198" y="217175"/>
                </a:cubicBezTo>
                <a:cubicBezTo>
                  <a:pt x="72715" y="183379"/>
                  <a:pt x="83646" y="168958"/>
                  <a:pt x="74643" y="129155"/>
                </a:cubicBezTo>
                <a:cubicBezTo>
                  <a:pt x="96697" y="112411"/>
                  <a:pt x="72236" y="90977"/>
                  <a:pt x="78417" y="74202"/>
                </a:cubicBezTo>
                <a:cubicBezTo>
                  <a:pt x="59029" y="57686"/>
                  <a:pt x="81827" y="29115"/>
                  <a:pt x="94183" y="4683"/>
                </a:cubicBezTo>
                <a:close/>
              </a:path>
            </a:pathLst>
          </a:cu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A62E16-702C-79B4-6CA4-04C0106B4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621B6DD-29C1-4FEA-923F-71EA1347694C}" type="slidenum">
              <a:rPr lang="en-US" sz="100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10</a:t>
            </a:fld>
            <a:endParaRPr lang="en-US" sz="10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68578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53" name="Rectangle 6152">
            <a:extLst>
              <a:ext uri="{FF2B5EF4-FFF2-40B4-BE49-F238E27FC236}">
                <a16:creationId xmlns:a16="http://schemas.microsoft.com/office/drawing/2014/main" id="{79BB35BC-D5C2-4C8B-A22A-A71E6191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0C41A7-9B22-4A94-914F-D9F4519C1D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3788" y="365125"/>
            <a:ext cx="4840010" cy="1807305"/>
          </a:xfrm>
        </p:spPr>
        <p:txBody>
          <a:bodyPr>
            <a:normAutofit/>
          </a:bodyPr>
          <a:lstStyle/>
          <a:p>
            <a:r>
              <a:rPr lang="en-US" dirty="0"/>
              <a:t>Which model?</a:t>
            </a:r>
            <a:endParaRPr lang="tr-TR" dirty="0"/>
          </a:p>
        </p:txBody>
      </p:sp>
      <p:pic>
        <p:nvPicPr>
          <p:cNvPr id="6148" name="Picture 4" descr="A minion trying to choose only one cake among billions of cakes">
            <a:extLst>
              <a:ext uri="{FF2B5EF4-FFF2-40B4-BE49-F238E27FC236}">
                <a16:creationId xmlns:a16="http://schemas.microsoft.com/office/drawing/2014/main" id="{2768128F-47BF-5C89-F7BA-FD32AA1323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11"/>
          <a:stretch/>
        </p:blipFill>
        <p:spPr bwMode="auto">
          <a:xfrm>
            <a:off x="20" y="10"/>
            <a:ext cx="6116549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B1A2D2-FB74-CD6E-DC13-5A98F8946D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79502" y="2333297"/>
            <a:ext cx="5074296" cy="359164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900" dirty="0"/>
              <a:t>There are many already pre-trained models available on Hugging Face</a:t>
            </a:r>
          </a:p>
          <a:p>
            <a:pPr marL="0" indent="0">
              <a:buNone/>
            </a:pPr>
            <a:r>
              <a:rPr lang="en-US" sz="1900" dirty="0">
                <a:solidFill>
                  <a:srgbClr val="FF0000"/>
                </a:solidFill>
              </a:rPr>
              <a:t>BUT</a:t>
            </a:r>
            <a:r>
              <a:rPr lang="en-US" sz="1900" dirty="0"/>
              <a:t> Which model should I choose?</a:t>
            </a:r>
          </a:p>
          <a:p>
            <a:pPr marL="0" indent="0">
              <a:buNone/>
            </a:pPr>
            <a:endParaRPr lang="en-US" sz="1900" dirty="0"/>
          </a:p>
          <a:p>
            <a:pPr marL="0" indent="0">
              <a:buNone/>
            </a:pPr>
            <a:r>
              <a:rPr lang="en-US" sz="1900" dirty="0"/>
              <a:t>Several factors help us answer this question!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900" dirty="0"/>
              <a:t>NLP Task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900" dirty="0"/>
              <a:t>Computational Resources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900" dirty="0"/>
              <a:t>Domain Requirement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900" dirty="0"/>
              <a:t>LICENSE</a:t>
            </a:r>
          </a:p>
          <a:p>
            <a:endParaRPr lang="tr-TR" sz="19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B3839D-4E1A-9169-33CB-0F13C1D18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621B6DD-29C1-4FEA-923F-71EA1347694C}" type="slidenum">
              <a:rPr lang="en-US" smtClean="0"/>
              <a:pPr>
                <a:spcAft>
                  <a:spcPts val="600"/>
                </a:spcAft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8305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82" name="Rectangle 7181">
            <a:extLst>
              <a:ext uri="{FF2B5EF4-FFF2-40B4-BE49-F238E27FC236}">
                <a16:creationId xmlns:a16="http://schemas.microsoft.com/office/drawing/2014/main" id="{F5897CCA-486C-491C-B4C1-5E5C95A827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9D271F-12B7-A19B-4B09-98EAD9059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988" y="385474"/>
            <a:ext cx="6356606" cy="1843283"/>
          </a:xfrm>
        </p:spPr>
        <p:txBody>
          <a:bodyPr>
            <a:normAutofit/>
          </a:bodyPr>
          <a:lstStyle/>
          <a:p>
            <a:r>
              <a:rPr lang="en-US" sz="4000" dirty="0"/>
              <a:t>NLP Task	</a:t>
            </a:r>
            <a:endParaRPr lang="tr-TR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58ADCF-B548-EC0A-68A5-202818E2A1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1987" y="2400472"/>
            <a:ext cx="6358432" cy="3728615"/>
          </a:xfrm>
        </p:spPr>
        <p:txBody>
          <a:bodyPr>
            <a:normAutofit/>
          </a:bodyPr>
          <a:lstStyle/>
          <a:p>
            <a:r>
              <a:rPr lang="en-US" sz="2000" dirty="0"/>
              <a:t>If your task is other than text generation, </a:t>
            </a:r>
            <a:r>
              <a:rPr lang="en-US" sz="2000" dirty="0">
                <a:solidFill>
                  <a:srgbClr val="FF0000"/>
                </a:solidFill>
              </a:rPr>
              <a:t>Encoder</a:t>
            </a:r>
            <a:r>
              <a:rPr lang="en-US" sz="2000" dirty="0"/>
              <a:t> models are available!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r>
              <a:rPr lang="en-US" sz="2000" dirty="0"/>
              <a:t>If your task contains generation, </a:t>
            </a:r>
            <a:r>
              <a:rPr lang="en-US" sz="2000" dirty="0">
                <a:solidFill>
                  <a:srgbClr val="FF0000"/>
                </a:solidFill>
              </a:rPr>
              <a:t>Encoder</a:t>
            </a:r>
            <a:r>
              <a:rPr lang="en-US" sz="2000" dirty="0"/>
              <a:t>-</a:t>
            </a:r>
            <a:r>
              <a:rPr lang="en-US" sz="2000" dirty="0">
                <a:solidFill>
                  <a:srgbClr val="00B050"/>
                </a:solidFill>
              </a:rPr>
              <a:t>Decoder</a:t>
            </a:r>
            <a:r>
              <a:rPr lang="en-US" sz="2000" dirty="0"/>
              <a:t> OR </a:t>
            </a:r>
            <a:r>
              <a:rPr lang="en-US" sz="2000" dirty="0">
                <a:solidFill>
                  <a:srgbClr val="00B050"/>
                </a:solidFill>
              </a:rPr>
              <a:t>Decoder</a:t>
            </a:r>
            <a:r>
              <a:rPr lang="en-US" sz="2000" dirty="0"/>
              <a:t> models are available. Need to mention that you can still use these types of models for non-generative tasks as well</a:t>
            </a:r>
            <a:r>
              <a:rPr lang="en-US" sz="2000" dirty="0">
                <a:solidFill>
                  <a:srgbClr val="FF0000"/>
                </a:solidFill>
              </a:rPr>
              <a:t>!</a:t>
            </a:r>
            <a:endParaRPr lang="tr-TR" sz="2000" dirty="0"/>
          </a:p>
        </p:txBody>
      </p:sp>
      <p:pic>
        <p:nvPicPr>
          <p:cNvPr id="7170" name="Picture 2" descr="A diagram of a process&#10;&#10;Description automatically generated">
            <a:extLst>
              <a:ext uri="{FF2B5EF4-FFF2-40B4-BE49-F238E27FC236}">
                <a16:creationId xmlns:a16="http://schemas.microsoft.com/office/drawing/2014/main" id="{A1608E9A-25FC-1B36-CA47-8101ABB4E5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" r="2" b="2"/>
          <a:stretch/>
        </p:blipFill>
        <p:spPr bwMode="auto">
          <a:xfrm>
            <a:off x="7556409" y="557190"/>
            <a:ext cx="3995928" cy="5571896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0CF25C-2946-444B-2509-0F495BA287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621B6DD-29C1-4FEA-923F-71EA1347694C}" type="slidenum">
              <a:rPr lang="en-US" smtClean="0"/>
              <a:pPr>
                <a:spcAft>
                  <a:spcPts val="600"/>
                </a:spcAft>
              </a:pPr>
              <a:t>12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9C76E0A-9C16-789B-5F65-3197789EE9EF}"/>
              </a:ext>
            </a:extLst>
          </p:cNvPr>
          <p:cNvSpPr/>
          <p:nvPr/>
        </p:nvSpPr>
        <p:spPr>
          <a:xfrm>
            <a:off x="7639050" y="2400472"/>
            <a:ext cx="1905000" cy="372861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9CEECB4-955D-63D6-1711-91CFFBAAE899}"/>
              </a:ext>
            </a:extLst>
          </p:cNvPr>
          <p:cNvSpPr/>
          <p:nvPr/>
        </p:nvSpPr>
        <p:spPr>
          <a:xfrm>
            <a:off x="9585960" y="557189"/>
            <a:ext cx="1945731" cy="4052133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6000121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DFD51B-E328-67BA-4F5B-4A7EFD8911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251316" cy="1807305"/>
          </a:xfrm>
        </p:spPr>
        <p:txBody>
          <a:bodyPr>
            <a:normAutofit/>
          </a:bodyPr>
          <a:lstStyle/>
          <a:p>
            <a:r>
              <a:rPr lang="en-US" dirty="0"/>
              <a:t>Computational Resources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85E07B-79AE-3143-ADE3-648A2501AD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33297"/>
            <a:ext cx="4619621" cy="38436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Computation power plays a great role in model selection.</a:t>
            </a:r>
          </a:p>
          <a:p>
            <a:pPr marL="0" indent="0">
              <a:buNone/>
            </a:pPr>
            <a:r>
              <a:rPr lang="en-US" sz="2000" dirty="0"/>
              <a:t>Computation power means the GPU infrastructure of the company!</a:t>
            </a:r>
          </a:p>
          <a:p>
            <a:pPr marL="0" indent="0">
              <a:buNone/>
            </a:pPr>
            <a:r>
              <a:rPr lang="en-US" sz="2000" dirty="0"/>
              <a:t>There are two main things about GPUs that we are interested in:</a:t>
            </a:r>
          </a:p>
          <a:p>
            <a:r>
              <a:rPr lang="en-US" sz="2000" dirty="0"/>
              <a:t>RAM  	</a:t>
            </a:r>
          </a:p>
          <a:p>
            <a:r>
              <a:rPr lang="en-US" sz="2000" dirty="0"/>
              <a:t>Speed</a:t>
            </a:r>
          </a:p>
        </p:txBody>
      </p:sp>
      <p:pic>
        <p:nvPicPr>
          <p:cNvPr id="6" name="Picture 5" descr="Glowing circuit board">
            <a:extLst>
              <a:ext uri="{FF2B5EF4-FFF2-40B4-BE49-F238E27FC236}">
                <a16:creationId xmlns:a16="http://schemas.microsoft.com/office/drawing/2014/main" id="{7CFBAD90-8C8B-F142-C420-B59ABC172D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029" r="10933" b="-1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C81F06-1F9A-BE8E-CA2A-D5BE546B6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621B6DD-29C1-4FEA-923F-71EA1347694C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13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33462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1AEEF2-64D9-AD11-31C5-05D1E4D8BA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251316" cy="1807305"/>
          </a:xfrm>
        </p:spPr>
        <p:txBody>
          <a:bodyPr>
            <a:normAutofit/>
          </a:bodyPr>
          <a:lstStyle/>
          <a:p>
            <a:r>
              <a:rPr lang="en-US" dirty="0"/>
              <a:t>Domain Requirements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9A1EEB-23B8-13E4-078F-C88059CBEE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33297"/>
            <a:ext cx="4619621" cy="3843666"/>
          </a:xfrm>
        </p:spPr>
        <p:txBody>
          <a:bodyPr>
            <a:normAutofit/>
          </a:bodyPr>
          <a:lstStyle/>
          <a:p>
            <a:r>
              <a:rPr lang="en-US" sz="1700" dirty="0"/>
              <a:t>Each model has been trained on specific data for instance:</a:t>
            </a:r>
          </a:p>
          <a:p>
            <a:pPr lvl="1"/>
            <a:r>
              <a:rPr lang="en-US" sz="1700" dirty="0"/>
              <a:t>Internet Data</a:t>
            </a:r>
          </a:p>
          <a:p>
            <a:pPr lvl="1"/>
            <a:r>
              <a:rPr lang="en-US" sz="1700" dirty="0"/>
              <a:t>Code Data</a:t>
            </a:r>
          </a:p>
          <a:p>
            <a:pPr lvl="1"/>
            <a:r>
              <a:rPr lang="en-US" sz="1700" dirty="0"/>
              <a:t>...</a:t>
            </a:r>
          </a:p>
          <a:p>
            <a:r>
              <a:rPr lang="en-US" sz="1700" dirty="0"/>
              <a:t>In our project, models may have seen data about shoes, but they have no clue about the available products of Amazon company.	</a:t>
            </a:r>
          </a:p>
          <a:p>
            <a:r>
              <a:rPr lang="en-US" sz="1700" dirty="0"/>
              <a:t>Language matters: If you are targeting customers of the UK, then the model needs to interact in English. What if you want a chatbot that can handle customers with different languages?	</a:t>
            </a:r>
          </a:p>
        </p:txBody>
      </p:sp>
      <p:pic>
        <p:nvPicPr>
          <p:cNvPr id="6" name="Picture 5" descr="Light bulb on yellow background with sketched light beams and cord">
            <a:extLst>
              <a:ext uri="{FF2B5EF4-FFF2-40B4-BE49-F238E27FC236}">
                <a16:creationId xmlns:a16="http://schemas.microsoft.com/office/drawing/2014/main" id="{EF1FDA9E-DF27-983F-BD4F-AB094AA620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393" r="1135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6B262B-23BC-5586-F9C0-2D817DC19A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621B6DD-29C1-4FEA-923F-71EA1347694C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14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73302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55C05E-4C82-1E45-9F4F-57C1B5CBB6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anchor="b">
            <a:normAutofit/>
          </a:bodyPr>
          <a:lstStyle/>
          <a:p>
            <a:r>
              <a:rPr lang="en-US" sz="5400"/>
              <a:t>Terminologies in LLM World</a:t>
            </a:r>
            <a:endParaRPr lang="tr-TR" sz="5400" dirty="0"/>
          </a:p>
        </p:txBody>
      </p:sp>
      <p:pic>
        <p:nvPicPr>
          <p:cNvPr id="6" name="Picture 5" descr="A yellow toy in front of a chalkboard&#10;&#10;Description automatically generated">
            <a:extLst>
              <a:ext uri="{FF2B5EF4-FFF2-40B4-BE49-F238E27FC236}">
                <a16:creationId xmlns:a16="http://schemas.microsoft.com/office/drawing/2014/main" id="{5ADD5C08-791C-A4F1-EA9B-50042A1A79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110" r="13979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6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3C6E2034-C405-2FD4-6D12-65F8E319B9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2706624"/>
            <a:ext cx="6251110" cy="3483864"/>
          </a:xfrm>
        </p:spPr>
        <p:txBody>
          <a:bodyPr>
            <a:normAutofit/>
          </a:bodyPr>
          <a:lstStyle/>
          <a:p>
            <a:r>
              <a:rPr lang="en-US" sz="2200" dirty="0"/>
              <a:t>Pre-Training: Training a language model from scratch</a:t>
            </a:r>
          </a:p>
          <a:p>
            <a:r>
              <a:rPr lang="en-US" sz="2200" dirty="0"/>
              <a:t>Finetuning: Training the pre-trained model on a domain-specific dataset(s)</a:t>
            </a:r>
          </a:p>
          <a:p>
            <a:r>
              <a:rPr lang="en-US" sz="2200" dirty="0"/>
              <a:t>Instruction Finetuned: The model is finetuned on a dataset that contains Question-Answer pairs.</a:t>
            </a:r>
          </a:p>
          <a:p>
            <a:r>
              <a:rPr lang="en-US" sz="2200" dirty="0"/>
              <a:t>Zero Shot: Using model without finetuning</a:t>
            </a:r>
          </a:p>
          <a:p>
            <a:r>
              <a:rPr lang="en-US" sz="2200" dirty="0"/>
              <a:t>Tokenizer Special tokens: Tokens that the tokenizer maps into a single ID.</a:t>
            </a:r>
          </a:p>
          <a:p>
            <a:endParaRPr lang="tr-TR" sz="2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18C7F7-6AC4-15C3-13E3-B57AB2B88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52978" y="6356350"/>
            <a:ext cx="1300821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621B6DD-29C1-4FEA-923F-71EA1347694C}" type="slidenum">
              <a:rPr lang="en-US" smtClean="0"/>
              <a:pPr>
                <a:spcAft>
                  <a:spcPts val="600"/>
                </a:spcAft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5369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74C55-0C2C-931F-62B8-D0F4884F8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Architectures and their objectives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877479-41D1-52C8-DCBD-D813746EE4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[MASK1]</a:t>
            </a:r>
            <a:r>
              <a:rPr lang="en-US" dirty="0"/>
              <a:t> models like </a:t>
            </a:r>
            <a:r>
              <a:rPr lang="en-US" dirty="0">
                <a:solidFill>
                  <a:srgbClr val="00B050"/>
                </a:solidFill>
              </a:rPr>
              <a:t>[MASK2]</a:t>
            </a:r>
            <a:r>
              <a:rPr lang="en-US" dirty="0"/>
              <a:t> models can be trained on </a:t>
            </a:r>
            <a:r>
              <a:rPr lang="en-US" dirty="0">
                <a:solidFill>
                  <a:srgbClr val="00B0F0"/>
                </a:solidFill>
              </a:rPr>
              <a:t>[MASK3]</a:t>
            </a:r>
            <a:r>
              <a:rPr lang="en-US" dirty="0"/>
              <a:t> objectives.</a:t>
            </a:r>
          </a:p>
          <a:p>
            <a:pPr marL="0" indent="0">
              <a:buNone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rgbClr val="002060"/>
                </a:solidFill>
              </a:rPr>
              <a:t> </a:t>
            </a:r>
            <a:r>
              <a:rPr lang="en-US" dirty="0">
                <a:solidFill>
                  <a:srgbClr val="FF0000"/>
                </a:solidFill>
              </a:rPr>
              <a:t>Encoder</a:t>
            </a:r>
            <a:r>
              <a:rPr lang="en-US" dirty="0"/>
              <a:t>; </a:t>
            </a:r>
            <a:r>
              <a:rPr lang="en-US" dirty="0">
                <a:solidFill>
                  <a:srgbClr val="00B050"/>
                </a:solidFill>
              </a:rPr>
              <a:t>BERT-based</a:t>
            </a:r>
            <a:r>
              <a:rPr lang="en-US" dirty="0"/>
              <a:t>; </a:t>
            </a:r>
            <a:r>
              <a:rPr lang="en-US" dirty="0">
                <a:solidFill>
                  <a:srgbClr val="00B0F0"/>
                </a:solidFill>
              </a:rPr>
              <a:t>classification or masked language modeling </a:t>
            </a:r>
          </a:p>
          <a:p>
            <a:pPr marL="514350" indent="-514350">
              <a:buFont typeface="+mj-lt"/>
              <a:buAutoNum type="arabicPeriod"/>
            </a:pPr>
            <a:endParaRPr lang="en-US" dirty="0">
              <a:solidFill>
                <a:srgbClr val="00B0F0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dirty="0">
                <a:solidFill>
                  <a:srgbClr val="FF0000"/>
                </a:solidFill>
              </a:rPr>
              <a:t>Encoder-Decoder</a:t>
            </a:r>
            <a:r>
              <a:rPr lang="en-US" dirty="0"/>
              <a:t>; </a:t>
            </a:r>
            <a:r>
              <a:rPr lang="en-US" dirty="0">
                <a:solidFill>
                  <a:srgbClr val="00B050"/>
                </a:solidFill>
              </a:rPr>
              <a:t>T5-based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;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>
                <a:solidFill>
                  <a:srgbClr val="00B0F0"/>
                </a:solidFill>
              </a:rPr>
              <a:t>sequence-to-sequence or masked language modeling </a:t>
            </a:r>
          </a:p>
          <a:p>
            <a:pPr marL="514350" indent="-514350">
              <a:buFont typeface="+mj-lt"/>
              <a:buAutoNum type="arabicPeriod"/>
            </a:pPr>
            <a:endParaRPr lang="en-US" dirty="0">
              <a:solidFill>
                <a:srgbClr val="00B0F0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dirty="0">
                <a:solidFill>
                  <a:srgbClr val="FF0000"/>
                </a:solidFill>
              </a:rPr>
              <a:t>Decoder</a:t>
            </a:r>
            <a:r>
              <a:rPr lang="en-US" dirty="0"/>
              <a:t>; </a:t>
            </a:r>
            <a:r>
              <a:rPr lang="en-US" dirty="0">
                <a:solidFill>
                  <a:srgbClr val="00B050"/>
                </a:solidFill>
              </a:rPr>
              <a:t>GPT-based</a:t>
            </a:r>
            <a:r>
              <a:rPr lang="en-US" dirty="0"/>
              <a:t>; </a:t>
            </a:r>
            <a:r>
              <a:rPr lang="en-US" dirty="0">
                <a:solidFill>
                  <a:srgbClr val="00B0F0"/>
                </a:solidFill>
              </a:rPr>
              <a:t>causal language modeling or masked language modeling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66794F-2627-4ECB-3EA0-2A55E5EF6B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135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2E6888-160C-E0DD-154F-7F7524B2B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Language Modeling</a:t>
            </a:r>
            <a:endParaRPr lang="tr-T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AC375F-C269-69E2-3CF6-06820437C1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17</a:t>
            </a:fld>
            <a:endParaRPr lang="en-US"/>
          </a:p>
        </p:txBody>
      </p:sp>
      <p:graphicFrame>
        <p:nvGraphicFramePr>
          <p:cNvPr id="10" name="Content Placeholder 7">
            <a:extLst>
              <a:ext uri="{FF2B5EF4-FFF2-40B4-BE49-F238E27FC236}">
                <a16:creationId xmlns:a16="http://schemas.microsoft.com/office/drawing/2014/main" id="{C1F07F32-A520-5F96-1846-10BC67CBD00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43523659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251344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6C4028FD-8BAA-4A19-BFDE-594D991B7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B9931B-2547-C6A8-8CA4-FFF5AFB0A5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6995"/>
            <a:ext cx="10515600" cy="1133693"/>
          </a:xfrm>
        </p:spPr>
        <p:txBody>
          <a:bodyPr>
            <a:normAutofit/>
          </a:bodyPr>
          <a:lstStyle/>
          <a:p>
            <a:r>
              <a:rPr lang="en-US" sz="5200"/>
              <a:t>Finetuning Approaches</a:t>
            </a:r>
            <a:endParaRPr lang="tr-TR" sz="52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C65721-F6F6-EA23-DC13-E715BB336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621B6DD-29C1-4FEA-923F-71EA1347694C}" type="slidenum">
              <a:rPr lang="en-US" smtClean="0"/>
              <a:pPr>
                <a:spcAft>
                  <a:spcPts val="600"/>
                </a:spcAft>
              </a:pPr>
              <a:t>18</a:t>
            </a:fld>
            <a:endParaRPr lang="en-US"/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4EABB15B-1127-EF52-AA7E-A9DFAE3E757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50384414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913002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1DFACC-C00F-63CF-2CEA-055E7AA9AF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02" name="Rectangle 3101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4419B9-ACEC-0A01-8BAC-4F1E05FC92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805"/>
            <a:ext cx="10515600" cy="150588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LoRA Finetuning</a:t>
            </a:r>
          </a:p>
        </p:txBody>
      </p:sp>
      <p:pic>
        <p:nvPicPr>
          <p:cNvPr id="3074" name="Picture 2" descr="LoRA: Load and Merge Your Adapters with Care | by Benjamin Marie | Medium">
            <a:extLst>
              <a:ext uri="{FF2B5EF4-FFF2-40B4-BE49-F238E27FC236}">
                <a16:creationId xmlns:a16="http://schemas.microsoft.com/office/drawing/2014/main" id="{2605B8FC-546A-E378-60E1-FD57AFA30B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44965" y="1773924"/>
            <a:ext cx="9102069" cy="3845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E42285-CABD-3E9D-846B-AE66D2E562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1621B6DD-29C1-4FEA-923F-71EA1347694C}" type="slidenum">
              <a:rPr lang="en-US" smtClean="0"/>
              <a:pPr>
                <a:spcAft>
                  <a:spcPts val="600"/>
                </a:spcAft>
              </a:pPr>
              <a:t>19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DB8DCF-9871-0011-A49C-6738B156CF74}"/>
              </a:ext>
            </a:extLst>
          </p:cNvPr>
          <p:cNvSpPr txBox="1"/>
          <p:nvPr/>
        </p:nvSpPr>
        <p:spPr>
          <a:xfrm>
            <a:off x="630936" y="6356350"/>
            <a:ext cx="114216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Hu, E. J., Shen, Y., Wallis, P., Allen-Zhu, Z., Li, Y., Wang, S., ... &amp; Chen, W. (2021). Lora: Low-rank adaptation of large language models. </a:t>
            </a:r>
            <a:r>
              <a:rPr lang="tr-TR" sz="12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arXiv preprint arXiv:2106.09685</a:t>
            </a:r>
            <a:r>
              <a:rPr lang="tr-TR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</a:t>
            </a:r>
            <a:endParaRPr lang="tr-TR" sz="1200" dirty="0"/>
          </a:p>
        </p:txBody>
      </p:sp>
    </p:spTree>
    <p:extLst>
      <p:ext uri="{BB962C8B-B14F-4D97-AF65-F5344CB8AC3E}">
        <p14:creationId xmlns:p14="http://schemas.microsoft.com/office/powerpoint/2010/main" val="35740190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2A11688B-0A27-4E86-8D55-76F71ADF2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84A868B-654E-447C-8D9C-0F9328308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E43F5E5-7E34-4029-B18F-CAED020868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B59931FA-11DF-4781-8AAD-FEE88674F7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4">
                <a:lumMod val="75000"/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40F88E6C-5782-452A-8C4F-9D2C2EAC84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3" cy="31416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35D20B-9DEC-7758-677A-3B1262D5A2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365125"/>
            <a:ext cx="11090274" cy="1325563"/>
          </a:xfrm>
        </p:spPr>
        <p:txBody>
          <a:bodyPr>
            <a:normAutofit/>
          </a:bodyPr>
          <a:lstStyle/>
          <a:p>
            <a:r>
              <a:rPr lang="en-US" sz="4000" dirty="0"/>
              <a:t>Who are we?</a:t>
            </a:r>
            <a:endParaRPr lang="tr-TR" sz="4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BC6669-E20F-4E95-86D4-980782409662}"/>
              </a:ext>
            </a:extLst>
          </p:cNvPr>
          <p:cNvSpPr>
            <a:spLocks/>
          </p:cNvSpPr>
          <p:nvPr/>
        </p:nvSpPr>
        <p:spPr>
          <a:xfrm>
            <a:off x="11170495" y="6191120"/>
            <a:ext cx="337334" cy="301755"/>
          </a:xfrm>
          <a:prstGeom prst="rect">
            <a:avLst/>
          </a:prstGeom>
        </p:spPr>
        <p:txBody>
          <a:bodyPr/>
          <a:lstStyle/>
          <a:p>
            <a:pPr defTabSz="749808"/>
            <a:fld id="{1621B6DD-29C1-4FEA-923F-71EA1347694C}" type="slidenum">
              <a:rPr lang="en-US" sz="1476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pPr defTabSz="749808"/>
              <a:t>2</a:t>
            </a:fld>
            <a:endParaRPr lang="en-US" dirty="0"/>
          </a:p>
        </p:txBody>
      </p:sp>
      <p:pic>
        <p:nvPicPr>
          <p:cNvPr id="7" name="Content Placeholder 6" descr="A person taking a selfie&#10;&#10;Description automatically generated">
            <a:extLst>
              <a:ext uri="{FF2B5EF4-FFF2-40B4-BE49-F238E27FC236}">
                <a16:creationId xmlns:a16="http://schemas.microsoft.com/office/drawing/2014/main" id="{5F9C9AB6-C2E5-DC23-3877-7877C31B1B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4537" y="2133600"/>
            <a:ext cx="2451435" cy="2451435"/>
          </a:xfrm>
          <a:prstGeom prst="rect">
            <a:avLst/>
          </a:prstGeom>
        </p:spPr>
      </p:pic>
      <p:pic>
        <p:nvPicPr>
          <p:cNvPr id="11" name="Picture 10" descr="A person smiling at the camera&#10;&#10;Description automatically generated">
            <a:extLst>
              <a:ext uri="{FF2B5EF4-FFF2-40B4-BE49-F238E27FC236}">
                <a16:creationId xmlns:a16="http://schemas.microsoft.com/office/drawing/2014/main" id="{FE08030D-705F-4094-CDF1-068311C92A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6028" y="2055813"/>
            <a:ext cx="2451435" cy="245143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491B25A-7A38-FB1F-433E-E33B067A59FB}"/>
              </a:ext>
            </a:extLst>
          </p:cNvPr>
          <p:cNvSpPr txBox="1"/>
          <p:nvPr/>
        </p:nvSpPr>
        <p:spPr>
          <a:xfrm>
            <a:off x="7959537" y="4834194"/>
            <a:ext cx="1405781" cy="3194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749808"/>
            <a:r>
              <a:rPr lang="en-US" sz="1476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Yasser </a:t>
            </a:r>
            <a:r>
              <a:rPr lang="en-US" sz="1476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Zouzou</a:t>
            </a:r>
            <a:endParaRPr lang="tr-TR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87CB734-1EE5-CB0E-43C0-F8D84F586649}"/>
              </a:ext>
            </a:extLst>
          </p:cNvPr>
          <p:cNvSpPr txBox="1"/>
          <p:nvPr/>
        </p:nvSpPr>
        <p:spPr>
          <a:xfrm>
            <a:off x="2934843" y="4834194"/>
            <a:ext cx="890822" cy="3194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749808"/>
            <a:r>
              <a:rPr lang="en-US" sz="1476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Ali Najafi </a:t>
            </a:r>
            <a:endParaRPr lang="tr-TR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6851AB8-0315-5E23-9E58-9BE848FCFF88}"/>
              </a:ext>
            </a:extLst>
          </p:cNvPr>
          <p:cNvSpPr txBox="1"/>
          <p:nvPr/>
        </p:nvSpPr>
        <p:spPr>
          <a:xfrm>
            <a:off x="1528202" y="5185980"/>
            <a:ext cx="3704104" cy="5465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749808"/>
            <a:r>
              <a:rPr lang="en-US" sz="1476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M.Sc. Computer Science @SabanciUniversity</a:t>
            </a:r>
          </a:p>
          <a:p>
            <a:pPr algn="ctr" defTabSz="749808"/>
            <a:r>
              <a:rPr lang="en-US" sz="1476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Machine Learning NLP Engineer @VRL LAB</a:t>
            </a:r>
            <a:r>
              <a:rPr lang="en-US" sz="1476" dirty="0"/>
              <a:t> </a:t>
            </a:r>
            <a:endParaRPr lang="en-US" sz="16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907BEBF-1FD3-7259-887A-4D33655AC52A}"/>
              </a:ext>
            </a:extLst>
          </p:cNvPr>
          <p:cNvSpPr txBox="1"/>
          <p:nvPr/>
        </p:nvSpPr>
        <p:spPr>
          <a:xfrm>
            <a:off x="7145885" y="5181944"/>
            <a:ext cx="3331719" cy="5465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749808"/>
            <a:r>
              <a:rPr lang="en-US" sz="1476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M.Sc. Data Science @SabanciUniversity</a:t>
            </a:r>
          </a:p>
          <a:p>
            <a:pPr algn="ctr" defTabSz="749808"/>
            <a:r>
              <a:rPr lang="en-US" sz="1476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Research Engineer @Huawei 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6049319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209" name="Rectangle 8208">
            <a:extLst>
              <a:ext uri="{FF2B5EF4-FFF2-40B4-BE49-F238E27FC236}">
                <a16:creationId xmlns:a16="http://schemas.microsoft.com/office/drawing/2014/main" id="{32AEEBC8-9D30-42EF-95F2-386C2653FB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2AF233-F56E-472E-D013-8C5FB3FF9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502920"/>
            <a:ext cx="3419856" cy="146304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Quantization</a:t>
            </a:r>
          </a:p>
        </p:txBody>
      </p:sp>
      <p:sp>
        <p:nvSpPr>
          <p:cNvPr id="8211" name="sketch line">
            <a:extLst>
              <a:ext uri="{FF2B5EF4-FFF2-40B4-BE49-F238E27FC236}">
                <a16:creationId xmlns:a16="http://schemas.microsoft.com/office/drawing/2014/main" id="{2E92FA66-67D7-4CB4-94D3-E643A9AD4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66159" y="1225296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4B7ED6A-EE2F-4850-E357-87DD228CCEA1}"/>
              </a:ext>
            </a:extLst>
          </p:cNvPr>
          <p:cNvSpPr txBox="1">
            <a:spLocks/>
          </p:cNvSpPr>
          <p:nvPr/>
        </p:nvSpPr>
        <p:spPr>
          <a:xfrm>
            <a:off x="4654295" y="502920"/>
            <a:ext cx="6894576" cy="16819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/>
            <a:r>
              <a:rPr lang="en-US" sz="2200" dirty="0"/>
              <a:t>It is not simply rounding the numbers!</a:t>
            </a:r>
          </a:p>
          <a:p>
            <a:pPr marL="0"/>
            <a:r>
              <a:rPr lang="en-US" sz="2200" dirty="0"/>
              <a:t>It enables us to load huge models on our devices!</a:t>
            </a:r>
          </a:p>
          <a:p>
            <a:pPr marL="0"/>
            <a:r>
              <a:rPr lang="en-US" sz="2200" dirty="0"/>
              <a:t>2bit</a:t>
            </a:r>
          </a:p>
          <a:p>
            <a:pPr marL="0"/>
            <a:r>
              <a:rPr lang="en-US" sz="2200" dirty="0"/>
              <a:t>4bit</a:t>
            </a:r>
          </a:p>
          <a:p>
            <a:pPr marL="0"/>
            <a:r>
              <a:rPr lang="en-US" sz="2200" dirty="0"/>
              <a:t>8bit</a:t>
            </a:r>
          </a:p>
        </p:txBody>
      </p:sp>
      <p:pic>
        <p:nvPicPr>
          <p:cNvPr id="8194" name="Picture 2" descr="A diagram of a network&#10;&#10;Description automatically generated">
            <a:extLst>
              <a:ext uri="{FF2B5EF4-FFF2-40B4-BE49-F238E27FC236}">
                <a16:creationId xmlns:a16="http://schemas.microsoft.com/office/drawing/2014/main" id="{0ACBDB07-F1B6-3343-8230-4A49788F82C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981"/>
          <a:stretch/>
        </p:blipFill>
        <p:spPr bwMode="auto">
          <a:xfrm>
            <a:off x="630936" y="2512406"/>
            <a:ext cx="10917936" cy="3516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551F97-C1C2-65FE-E241-766F42E76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1621B6DD-29C1-4FEA-923F-71EA1347694C}" type="slidenum">
              <a:rPr lang="en-US" smtClean="0"/>
              <a:pPr>
                <a:spcAft>
                  <a:spcPts val="600"/>
                </a:spcAft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8469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983DC-4398-40B6-512D-0FDE3D38D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Libraries available for quantization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F34702-74D5-ED77-6116-7DE79A72B7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/>
              <a:t>Bitsandbytes</a:t>
            </a:r>
            <a:r>
              <a:rPr lang="en-US" dirty="0"/>
              <a:t> library of </a:t>
            </a:r>
            <a:r>
              <a:rPr lang="en-US" dirty="0" err="1"/>
              <a:t>Huggingface</a:t>
            </a:r>
            <a:endParaRPr lang="en-US" dirty="0"/>
          </a:p>
          <a:p>
            <a:pPr lvl="1"/>
            <a:r>
              <a:rPr lang="en-US" dirty="0">
                <a:hlinkClick r:id="rId2"/>
              </a:rPr>
              <a:t>https://github.com/bitsandbytes-foundation/bitsandbytes</a:t>
            </a:r>
            <a:r>
              <a:rPr lang="en-US" dirty="0"/>
              <a:t>	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AWQ: Activation-aware Weight Quantization for LLM Compression and Acceleration</a:t>
            </a:r>
          </a:p>
          <a:p>
            <a:pPr lvl="1"/>
            <a:r>
              <a:rPr lang="en-US" dirty="0">
                <a:hlinkClick r:id="rId3"/>
              </a:rPr>
              <a:t>https://github.com/mit-han-lab/llm-awq</a:t>
            </a:r>
            <a:r>
              <a:rPr lang="en-US" dirty="0"/>
              <a:t>	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 err="1"/>
              <a:t>SeeDOT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normally used in the IoT field</a:t>
            </a:r>
          </a:p>
          <a:p>
            <a:pPr lvl="1"/>
            <a:r>
              <a:rPr lang="en-US" dirty="0"/>
              <a:t>Developed by Microsoft</a:t>
            </a:r>
          </a:p>
          <a:p>
            <a:pPr lvl="1"/>
            <a:r>
              <a:rPr lang="en-US" dirty="0"/>
              <a:t> </a:t>
            </a:r>
            <a:r>
              <a:rPr lang="en-US" dirty="0">
                <a:hlinkClick r:id="rId4"/>
              </a:rPr>
              <a:t>https://github.com/microsoft/EdgeML/tree/master/tools/SeeDot</a:t>
            </a:r>
            <a:endParaRPr lang="en-US" dirty="0"/>
          </a:p>
          <a:p>
            <a:pPr marL="457200" lvl="1" indent="0">
              <a:buNone/>
            </a:pPr>
            <a:endParaRPr lang="tr-T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4F458E-A28D-5402-EFCC-5832082C3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4958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 descr="A cartoon character wearing boxing gloves and a yellow face&#10;&#10;Description automatically generated">
            <a:extLst>
              <a:ext uri="{FF2B5EF4-FFF2-40B4-BE49-F238E27FC236}">
                <a16:creationId xmlns:a16="http://schemas.microsoft.com/office/drawing/2014/main" id="{59B22F2F-CF44-88F8-6B7C-DB0A81E460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9"/>
          <a:stretch/>
        </p:blipFill>
        <p:spPr>
          <a:xfrm>
            <a:off x="1" y="10"/>
            <a:ext cx="6832674" cy="6857990"/>
          </a:xfrm>
          <a:custGeom>
            <a:avLst/>
            <a:gdLst/>
            <a:ahLst/>
            <a:cxnLst/>
            <a:rect l="l" t="t" r="r" b="b"/>
            <a:pathLst>
              <a:path w="6832674" h="6858000">
                <a:moveTo>
                  <a:pt x="0" y="0"/>
                </a:moveTo>
                <a:lnTo>
                  <a:pt x="6832674" y="0"/>
                </a:lnTo>
                <a:lnTo>
                  <a:pt x="6749707" y="183520"/>
                </a:lnTo>
                <a:cubicBezTo>
                  <a:pt x="6327787" y="1181050"/>
                  <a:pt x="6094475" y="2277779"/>
                  <a:pt x="6094475" y="3429000"/>
                </a:cubicBezTo>
                <a:cubicBezTo>
                  <a:pt x="6094475" y="4580222"/>
                  <a:pt x="6327787" y="5676950"/>
                  <a:pt x="6749707" y="6674481"/>
                </a:cubicBezTo>
                <a:lnTo>
                  <a:pt x="683267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A73B478B-1C3B-3311-C99D-8C364381AA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46063" y="3172408"/>
            <a:ext cx="4589491" cy="513184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sz="3200" b="1" dirty="0"/>
              <a:t>Now we are ready to go!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67A671-9F37-DDE4-CF36-9097F4A49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621B6DD-29C1-4FEA-923F-71EA1347694C}" type="slidenum">
              <a:rPr lang="en-US" smtClean="0"/>
              <a:pPr>
                <a:spcAft>
                  <a:spcPts val="600"/>
                </a:spcAft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8942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90B0E0-2CD0-C716-0CB2-8F007E1B53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1998"/>
            <a:ext cx="5334000" cy="1708246"/>
          </a:xfrm>
        </p:spPr>
        <p:txBody>
          <a:bodyPr anchor="ctr">
            <a:normAutofit/>
          </a:bodyPr>
          <a:lstStyle/>
          <a:p>
            <a:r>
              <a:rPr lang="en-US" sz="4000"/>
              <a:t>Let’s make our hands dirty!</a:t>
            </a:r>
            <a:endParaRPr lang="tr-TR" sz="40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31E7CA-B438-2844-BDB8-644DD4CCD5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994" y="2470245"/>
            <a:ext cx="5334006" cy="3769835"/>
          </a:xfrm>
        </p:spPr>
        <p:txBody>
          <a:bodyPr anchor="ctr">
            <a:normAutofit/>
          </a:bodyPr>
          <a:lstStyle/>
          <a:p>
            <a:r>
              <a:rPr lang="en-US" sz="2000" dirty="0"/>
              <a:t>Amazon company after witnessing the advances in the AI field, decides to develop a Chatbot for its customers to help them purchase shoes!</a:t>
            </a:r>
          </a:p>
          <a:p>
            <a:r>
              <a:rPr lang="en-US" sz="2000" dirty="0"/>
              <a:t>They recruited a Machine Learning Engineer to develop it!</a:t>
            </a:r>
          </a:p>
          <a:p>
            <a:r>
              <a:rPr lang="en-US" sz="2000" dirty="0"/>
              <a:t>They provided the details of their shoe products and their prices!</a:t>
            </a:r>
          </a:p>
          <a:p>
            <a:r>
              <a:rPr lang="en-US" sz="2000" dirty="0"/>
              <a:t> Now, let’s say you are the ML guy, how can you build such a system?</a:t>
            </a:r>
            <a:endParaRPr lang="tr-TR" sz="2000" dirty="0"/>
          </a:p>
        </p:txBody>
      </p:sp>
      <p:sp>
        <p:nvSpPr>
          <p:cNvPr id="5127" name="Rectangle 5126">
            <a:extLst>
              <a:ext uri="{FF2B5EF4-FFF2-40B4-BE49-F238E27FC236}">
                <a16:creationId xmlns:a16="http://schemas.microsoft.com/office/drawing/2014/main" id="{0D05C9B4-B5C9-2D4D-23C9-CEE72646F9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81800" y="-1"/>
            <a:ext cx="5410200" cy="6858001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66700" dist="215900" dir="8580000" sx="90000" sy="90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122" name="Picture 2" descr="Amazon.co.uk: Amazon.co.uk eGift Card -Amazon Logo Squid-Email: Gift Cards">
            <a:extLst>
              <a:ext uri="{FF2B5EF4-FFF2-40B4-BE49-F238E27FC236}">
                <a16:creationId xmlns:a16="http://schemas.microsoft.com/office/drawing/2014/main" id="{9356FBB8-21AA-617A-0DE4-959B1D5D31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07878" y="2267432"/>
            <a:ext cx="3758045" cy="2320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EE309B-9744-A92D-9EDE-1CF766FA5F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2520" y="6356350"/>
            <a:ext cx="3199387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621B6DD-29C1-4FEA-923F-71EA1347694C}" type="slidenum">
              <a:rPr lang="en-US">
                <a:solidFill>
                  <a:schemeClr val="tx1"/>
                </a:solidFill>
              </a:rPr>
              <a:pPr>
                <a:spcAft>
                  <a:spcPts val="600"/>
                </a:spcAft>
              </a:pPr>
              <a:t>23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80379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D9D376-CDC6-C8EB-1A81-BE99DC39CA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251316" cy="1807305"/>
          </a:xfrm>
        </p:spPr>
        <p:txBody>
          <a:bodyPr>
            <a:normAutofit/>
          </a:bodyPr>
          <a:lstStyle/>
          <a:p>
            <a:r>
              <a:rPr lang="en-US" dirty="0"/>
              <a:t>Let’s check out the data!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2A9532-371A-21DD-27C4-B595FF3E09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11928"/>
            <a:ext cx="4805218" cy="4444422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1600" dirty="0"/>
              <a:t>The dataset is available at </a:t>
            </a:r>
            <a:r>
              <a:rPr lang="en-US" sz="1600" dirty="0">
                <a:hlinkClick r:id="rId2"/>
              </a:rPr>
              <a:t>amazon-</a:t>
            </a:r>
            <a:r>
              <a:rPr lang="en-US" sz="1600" dirty="0" err="1">
                <a:hlinkClick r:id="rId2"/>
              </a:rPr>
              <a:t>uk</a:t>
            </a:r>
            <a:r>
              <a:rPr lang="en-US" sz="1600" dirty="0">
                <a:hlinkClick r:id="rId2"/>
              </a:rPr>
              <a:t>-shoes-dataset</a:t>
            </a:r>
            <a:endParaRPr lang="en-US" sz="1600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sz="1600" dirty="0"/>
              <a:t>The downloaded data is in JSON format!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600" dirty="0"/>
              <a:t>Available information:</a:t>
            </a:r>
          </a:p>
          <a:p>
            <a:pPr lvl="1"/>
            <a:r>
              <a:rPr lang="en-US" sz="1600" i="0" dirty="0">
                <a:effectLst/>
                <a:highlight>
                  <a:srgbClr val="FFFFFF"/>
                </a:highlight>
              </a:rPr>
              <a:t>url: Link to the product</a:t>
            </a:r>
          </a:p>
          <a:p>
            <a:pPr lvl="1"/>
            <a:r>
              <a:rPr lang="en-US" sz="1600" i="0" dirty="0">
                <a:effectLst/>
                <a:highlight>
                  <a:srgbClr val="FFFFFF"/>
                </a:highlight>
              </a:rPr>
              <a:t>title: title of the product</a:t>
            </a:r>
          </a:p>
          <a:p>
            <a:pPr lvl="1"/>
            <a:r>
              <a:rPr lang="en-US" sz="1600" i="0" dirty="0" err="1">
                <a:effectLst/>
                <a:highlight>
                  <a:srgbClr val="FFFFFF"/>
                </a:highlight>
              </a:rPr>
              <a:t>asin</a:t>
            </a:r>
            <a:r>
              <a:rPr lang="en-US" sz="1600" i="0" dirty="0">
                <a:effectLst/>
                <a:highlight>
                  <a:srgbClr val="FFFFFF"/>
                </a:highlight>
              </a:rPr>
              <a:t>: Product Unique </a:t>
            </a:r>
            <a:r>
              <a:rPr lang="en-US" sz="1600" dirty="0">
                <a:highlight>
                  <a:srgbClr val="FFFFFF"/>
                </a:highlight>
              </a:rPr>
              <a:t>ID</a:t>
            </a:r>
            <a:endParaRPr lang="en-US" sz="1600" i="0" dirty="0">
              <a:effectLst/>
              <a:highlight>
                <a:srgbClr val="FFFFFF"/>
              </a:highlight>
            </a:endParaRPr>
          </a:p>
          <a:p>
            <a:pPr lvl="1"/>
            <a:r>
              <a:rPr lang="en-US" sz="1600" i="0" dirty="0">
                <a:effectLst/>
                <a:highlight>
                  <a:srgbClr val="FFFFFF"/>
                </a:highlight>
              </a:rPr>
              <a:t>price: Price of the product</a:t>
            </a:r>
          </a:p>
          <a:p>
            <a:pPr lvl="1"/>
            <a:r>
              <a:rPr lang="en-US" sz="1600" i="0" dirty="0">
                <a:effectLst/>
                <a:highlight>
                  <a:srgbClr val="FFFFFF"/>
                </a:highlight>
              </a:rPr>
              <a:t>brand: Brand of the product</a:t>
            </a:r>
          </a:p>
          <a:p>
            <a:pPr lvl="1"/>
            <a:r>
              <a:rPr lang="en-US" sz="1600" i="0" dirty="0" err="1">
                <a:effectLst/>
                <a:highlight>
                  <a:srgbClr val="FFFFFF"/>
                </a:highlight>
              </a:rPr>
              <a:t>product_details</a:t>
            </a:r>
            <a:r>
              <a:rPr lang="en-US" sz="1600" i="0" dirty="0">
                <a:effectLst/>
                <a:highlight>
                  <a:srgbClr val="FFFFFF"/>
                </a:highlight>
              </a:rPr>
              <a:t>: Details of product</a:t>
            </a:r>
          </a:p>
          <a:p>
            <a:pPr lvl="1"/>
            <a:r>
              <a:rPr lang="en-US" sz="1600" dirty="0">
                <a:highlight>
                  <a:srgbClr val="FFFFFF"/>
                </a:highlight>
              </a:rPr>
              <a:t>b</a:t>
            </a:r>
            <a:r>
              <a:rPr lang="en-US" sz="1600" i="0" dirty="0">
                <a:effectLst/>
                <a:highlight>
                  <a:srgbClr val="FFFFFF"/>
                </a:highlight>
              </a:rPr>
              <a:t>readcrumbs:  a navigational aid that allows users to keep track of their current location on a website or interface</a:t>
            </a:r>
          </a:p>
          <a:p>
            <a:pPr lvl="1"/>
            <a:r>
              <a:rPr lang="en-US" sz="1600" i="0" dirty="0" err="1">
                <a:effectLst/>
                <a:highlight>
                  <a:srgbClr val="FFFFFF"/>
                </a:highlight>
              </a:rPr>
              <a:t>images_list</a:t>
            </a:r>
            <a:r>
              <a:rPr lang="en-US" sz="1600" i="0" dirty="0">
                <a:effectLst/>
                <a:highlight>
                  <a:srgbClr val="FFFFFF"/>
                </a:highlight>
              </a:rPr>
              <a:t>: links of product images</a:t>
            </a:r>
          </a:p>
          <a:p>
            <a:pPr lvl="1"/>
            <a:r>
              <a:rPr lang="en-US" sz="1600" i="0" dirty="0">
                <a:effectLst/>
                <a:highlight>
                  <a:srgbClr val="FFFFFF"/>
                </a:highlight>
              </a:rPr>
              <a:t>features: features of product</a:t>
            </a:r>
          </a:p>
          <a:p>
            <a:endParaRPr lang="tr-TR" sz="1600" dirty="0"/>
          </a:p>
        </p:txBody>
      </p:sp>
      <p:pic>
        <p:nvPicPr>
          <p:cNvPr id="9" name="Picture 8" descr="A cartoon character holding a paper">
            <a:extLst>
              <a:ext uri="{FF2B5EF4-FFF2-40B4-BE49-F238E27FC236}">
                <a16:creationId xmlns:a16="http://schemas.microsoft.com/office/drawing/2014/main" id="{611990F5-D524-8CE2-F089-A19BBC685B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3054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C952D0-08CD-DB3B-DC0F-477BABD544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621B6DD-29C1-4FEA-923F-71EA1347694C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24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78593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4FB5C-D666-6314-98A0-E12DDF870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AB4229-1FA2-6B25-133B-5875B8E801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6DAEB1-7796-42E2-F706-1FC0E96BD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25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D50698-20D9-03CA-463D-6EDC05D67A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2176"/>
            <a:ext cx="12192000" cy="6393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6719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E416C2-34E1-AF80-3824-E34BE1B080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251316" cy="1807305"/>
          </a:xfrm>
        </p:spPr>
        <p:txBody>
          <a:bodyPr>
            <a:normAutofit/>
          </a:bodyPr>
          <a:lstStyle/>
          <a:p>
            <a:r>
              <a:rPr lang="en-US" dirty="0"/>
              <a:t>What is Amazon expecting?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DD799B-9CEF-B6E5-9CF6-7D7A0C337C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33297"/>
            <a:ext cx="4619621" cy="38436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A Chatbot that can interact with the customer and provide answers based on the provided data!</a:t>
            </a:r>
          </a:p>
          <a:p>
            <a:pPr marL="0" indent="0">
              <a:buNone/>
            </a:pPr>
            <a:r>
              <a:rPr lang="en-US" sz="2000" dirty="0"/>
              <a:t>You may find an open-source chatbot that handles conversations very well but provides irrelevant information!</a:t>
            </a:r>
          </a:p>
          <a:p>
            <a:pPr marL="0" indent="0">
              <a:buNone/>
            </a:pPr>
            <a:r>
              <a:rPr lang="en-US" sz="2000" dirty="0"/>
              <a:t>As a result, we need to customize our model! </a:t>
            </a:r>
          </a:p>
          <a:p>
            <a:pPr marL="0" indent="0">
              <a:buNone/>
            </a:pPr>
            <a:r>
              <a:rPr lang="en-US" sz="2000" dirty="0"/>
              <a:t>Or in other words, finetune our model!</a:t>
            </a:r>
          </a:p>
        </p:txBody>
      </p:sp>
      <p:pic>
        <p:nvPicPr>
          <p:cNvPr id="6" name="Picture 5" descr="Light bulb on yellow background with sketched light beams and cord">
            <a:extLst>
              <a:ext uri="{FF2B5EF4-FFF2-40B4-BE49-F238E27FC236}">
                <a16:creationId xmlns:a16="http://schemas.microsoft.com/office/drawing/2014/main" id="{F572C9D7-EB62-CDAA-6850-079AB819D7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393" r="1135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8EC26D-4377-9C33-18CC-17DE1FCE90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621B6DD-29C1-4FEA-923F-71EA1347694C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26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16001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D5CAD0-5D40-E923-073E-88DDF55A6D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251316" cy="1807305"/>
          </a:xfrm>
        </p:spPr>
        <p:txBody>
          <a:bodyPr>
            <a:normAutofit/>
          </a:bodyPr>
          <a:lstStyle/>
          <a:p>
            <a:r>
              <a:rPr lang="en-US" dirty="0"/>
              <a:t>Let’s start!</a:t>
            </a:r>
            <a:endParaRPr lang="tr-TR" dirty="0"/>
          </a:p>
        </p:txBody>
      </p:sp>
      <p:pic>
        <p:nvPicPr>
          <p:cNvPr id="6" name="Picture 5" descr="A cartoon character wearing a hard hat and holding a pencil and writing on a pipe&#10;&#10;Description automatically generated">
            <a:extLst>
              <a:ext uri="{FF2B5EF4-FFF2-40B4-BE49-F238E27FC236}">
                <a16:creationId xmlns:a16="http://schemas.microsoft.com/office/drawing/2014/main" id="{AD48DA1E-34D7-8928-1140-7C97292F9D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72" r="7782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5AAC1B-41A3-2413-E3BA-4238BC78B2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621B6DD-29C1-4FEA-923F-71EA1347694C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27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DF3FC05-5E64-7B0C-8B60-6460ADE78B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1566" y="2101777"/>
            <a:ext cx="10515600" cy="4351338"/>
          </a:xfrm>
        </p:spPr>
        <p:txBody>
          <a:bodyPr/>
          <a:lstStyle/>
          <a:p>
            <a:r>
              <a:rPr lang="en-US" dirty="0"/>
              <a:t>Resources:</a:t>
            </a:r>
          </a:p>
          <a:p>
            <a:pPr marL="457200" lvl="1" indent="0">
              <a:buNone/>
            </a:pPr>
            <a:r>
              <a:rPr lang="tr-TR" sz="1600" dirty="0">
                <a:hlinkClick r:id="rId3"/>
              </a:rPr>
              <a:t>https://huggingface.co/spaces/Vokturz/can-it-run-llm</a:t>
            </a:r>
            <a:endParaRPr lang="en-US" sz="1600" dirty="0"/>
          </a:p>
          <a:p>
            <a:pPr>
              <a:lnSpc>
                <a:spcPct val="150000"/>
              </a:lnSpc>
            </a:pPr>
            <a:r>
              <a:rPr lang="en-US" dirty="0"/>
              <a:t>Model Selection:</a:t>
            </a:r>
          </a:p>
          <a:p>
            <a:pPr marL="457200" lvl="1" indent="0">
              <a:buNone/>
            </a:pPr>
            <a:r>
              <a:rPr lang="tr-TR" sz="1600" dirty="0">
                <a:hlinkClick r:id="rId4"/>
              </a:rPr>
              <a:t>https://huggingface.co/models</a:t>
            </a:r>
            <a:endParaRPr lang="en-US" sz="1600" dirty="0"/>
          </a:p>
          <a:p>
            <a:r>
              <a:rPr lang="en-US" dirty="0"/>
              <a:t>Data Exploration</a:t>
            </a:r>
          </a:p>
          <a:p>
            <a:r>
              <a:rPr lang="en-US" dirty="0"/>
              <a:t>Data Preparation</a:t>
            </a:r>
          </a:p>
          <a:p>
            <a:r>
              <a:rPr lang="en-US" dirty="0"/>
              <a:t>Finetuning</a:t>
            </a:r>
          </a:p>
          <a:p>
            <a:r>
              <a:rPr lang="en-US" dirty="0"/>
              <a:t>Evaluation</a:t>
            </a:r>
          </a:p>
        </p:txBody>
      </p:sp>
    </p:spTree>
    <p:extLst>
      <p:ext uri="{BB962C8B-B14F-4D97-AF65-F5344CB8AC3E}">
        <p14:creationId xmlns:p14="http://schemas.microsoft.com/office/powerpoint/2010/main" val="25493900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A295995D-D97D-54C0-4871-736163288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3400" y="1128094"/>
            <a:ext cx="3434180" cy="141527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Finetuning Data Preparation</a:t>
            </a:r>
          </a:p>
        </p:txBody>
      </p:sp>
      <p:sp>
        <p:nvSpPr>
          <p:cNvPr id="10264" name="Rectangle 10263">
            <a:extLst>
              <a:ext uri="{FF2B5EF4-FFF2-40B4-BE49-F238E27FC236}">
                <a16:creationId xmlns:a16="http://schemas.microsoft.com/office/drawing/2014/main" id="{7ED7575E-88D2-B771-681D-46A7E55415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576457" cy="6858000"/>
          </a:xfrm>
          <a:prstGeom prst="rect">
            <a:avLst/>
          </a:prstGeom>
          <a:solidFill>
            <a:schemeClr val="bg1">
              <a:lumMod val="9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52" name="Picture 12">
            <a:extLst>
              <a:ext uri="{FF2B5EF4-FFF2-40B4-BE49-F238E27FC236}">
                <a16:creationId xmlns:a16="http://schemas.microsoft.com/office/drawing/2014/main" id="{11732B79-A4AA-F048-9E3D-6C5DAC7FA9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756" y="684051"/>
            <a:ext cx="8123644" cy="5489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266" name="Straight Connector 10265">
            <a:extLst>
              <a:ext uri="{FF2B5EF4-FFF2-40B4-BE49-F238E27FC236}">
                <a16:creationId xmlns:a16="http://schemas.microsoft.com/office/drawing/2014/main" id="{249EDD1B-F94D-B4E6-ACAA-566B9A26FD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99390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E95D2B9-9896-A5FC-A84B-0C9298C25849}"/>
              </a:ext>
            </a:extLst>
          </p:cNvPr>
          <p:cNvSpPr txBox="1"/>
          <p:nvPr/>
        </p:nvSpPr>
        <p:spPr>
          <a:xfrm>
            <a:off x="8199390" y="2255129"/>
            <a:ext cx="3434180" cy="21677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/>
              <a:t>So far, we have tabular data. To give a conversational taste to the communication between customers and the chatbot, we should transform our dataset into a textual conversational dataset.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4556966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82B52-B69C-95E5-0A74-FD65067ED3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🚀Deploying the LLMs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1D0B9B-1F5A-7877-0DB1-86A321B5B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Transformers library is unfortunately slow, but it has a great programming interface and is great for finetuning. </a:t>
            </a:r>
          </a:p>
          <a:p>
            <a:r>
              <a:rPr lang="en-US" dirty="0"/>
              <a:t>As a result, for deploying LLMs, it is highly recommended to use libraries like </a:t>
            </a:r>
            <a:r>
              <a:rPr lang="en-US" b="1" dirty="0" err="1"/>
              <a:t>vLLM</a:t>
            </a:r>
            <a:r>
              <a:rPr lang="en-US" dirty="0"/>
              <a:t> or </a:t>
            </a:r>
            <a:r>
              <a:rPr lang="en-US" b="1" dirty="0"/>
              <a:t>TGI</a:t>
            </a:r>
            <a:r>
              <a:rPr lang="en-US" dirty="0"/>
              <a:t>. </a:t>
            </a:r>
          </a:p>
          <a:p>
            <a:r>
              <a:rPr lang="en-US" dirty="0"/>
              <a:t>The following web pages contain rich content about these libraries.</a:t>
            </a:r>
          </a:p>
          <a:p>
            <a:pPr lvl="1"/>
            <a:r>
              <a:rPr lang="en-US" b="1" dirty="0" err="1">
                <a:solidFill>
                  <a:srgbClr val="242424"/>
                </a:solidFill>
                <a:highlight>
                  <a:srgbClr val="FFFFFF"/>
                </a:highlight>
                <a:latin typeface="sohne"/>
                <a:hlinkClick r:id="rId2"/>
              </a:rPr>
              <a:t>vLLM</a:t>
            </a:r>
            <a:r>
              <a:rPr lang="en-US" b="1" dirty="0">
                <a:solidFill>
                  <a:srgbClr val="242424"/>
                </a:solidFill>
                <a:highlight>
                  <a:srgbClr val="FFFFFF"/>
                </a:highlight>
                <a:latin typeface="sohne"/>
                <a:hlinkClick r:id="rId2"/>
              </a:rPr>
              <a:t>:</a:t>
            </a:r>
          </a:p>
          <a:p>
            <a:pPr lvl="2"/>
            <a:r>
              <a:rPr lang="en-US" b="1" dirty="0">
                <a:solidFill>
                  <a:srgbClr val="242424"/>
                </a:solidFill>
                <a:highlight>
                  <a:srgbClr val="FFFFFF"/>
                </a:highlight>
                <a:latin typeface="sohne"/>
                <a:hlinkClick r:id="rId2"/>
              </a:rPr>
              <a:t>How does </a:t>
            </a:r>
            <a:r>
              <a:rPr lang="en-US" b="1" dirty="0" err="1">
                <a:solidFill>
                  <a:srgbClr val="242424"/>
                </a:solidFill>
                <a:highlight>
                  <a:srgbClr val="FFFFFF"/>
                </a:highlight>
                <a:latin typeface="sohne"/>
                <a:hlinkClick r:id="rId2"/>
              </a:rPr>
              <a:t>vLLM</a:t>
            </a:r>
            <a:r>
              <a:rPr lang="en-US" b="1" dirty="0">
                <a:solidFill>
                  <a:srgbClr val="242424"/>
                </a:solidFill>
                <a:highlight>
                  <a:srgbClr val="FFFFFF"/>
                </a:highlight>
                <a:latin typeface="sohne"/>
                <a:hlinkClick r:id="rId2"/>
              </a:rPr>
              <a:t> optimize the LLM serving system?</a:t>
            </a:r>
            <a:endParaRPr lang="en-US" b="1" dirty="0">
              <a:solidFill>
                <a:srgbClr val="242424"/>
              </a:solidFill>
              <a:highlight>
                <a:srgbClr val="FFFFFF"/>
              </a:highlight>
              <a:latin typeface="sohne"/>
            </a:endParaRPr>
          </a:p>
          <a:p>
            <a:pPr lvl="2"/>
            <a:r>
              <a:rPr lang="en-US" b="1" i="0" dirty="0" err="1">
                <a:solidFill>
                  <a:srgbClr val="242424"/>
                </a:solidFill>
                <a:effectLst/>
                <a:highlight>
                  <a:srgbClr val="FFFFFF"/>
                </a:highlight>
                <a:latin typeface="sohne"/>
                <a:hlinkClick r:id="rId3"/>
              </a:rPr>
              <a:t>vLLM</a:t>
            </a:r>
            <a:r>
              <a:rPr lang="en-US" b="1" i="0" dirty="0">
                <a:solidFill>
                  <a:srgbClr val="242424"/>
                </a:solidFill>
                <a:effectLst/>
                <a:highlight>
                  <a:srgbClr val="FFFFFF"/>
                </a:highlight>
                <a:latin typeface="sohne"/>
                <a:hlinkClick r:id="rId3"/>
              </a:rPr>
              <a:t> Doc</a:t>
            </a:r>
            <a:endParaRPr lang="en-US" b="1" i="0" dirty="0">
              <a:solidFill>
                <a:srgbClr val="242424"/>
              </a:solidFill>
              <a:effectLst/>
              <a:highlight>
                <a:srgbClr val="FFFFFF"/>
              </a:highlight>
              <a:latin typeface="sohne"/>
            </a:endParaRPr>
          </a:p>
          <a:p>
            <a:pPr lvl="1"/>
            <a:r>
              <a:rPr lang="en-US" dirty="0">
                <a:hlinkClick r:id="rId4"/>
              </a:rPr>
              <a:t>TGI</a:t>
            </a:r>
            <a:r>
              <a:rPr lang="en-US" dirty="0"/>
              <a:t>:</a:t>
            </a:r>
          </a:p>
          <a:p>
            <a:pPr lvl="2"/>
            <a:r>
              <a:rPr lang="en-US" dirty="0">
                <a:hlinkClick r:id="rId5"/>
              </a:rPr>
              <a:t>Deploying Large Language Models With </a:t>
            </a:r>
            <a:r>
              <a:rPr lang="en-US" dirty="0" err="1">
                <a:hlinkClick r:id="rId5"/>
              </a:rPr>
              <a:t>HuggingFace</a:t>
            </a:r>
            <a:r>
              <a:rPr lang="en-US" dirty="0">
                <a:hlinkClick r:id="rId5"/>
              </a:rPr>
              <a:t> TGI</a:t>
            </a:r>
            <a:endParaRPr lang="tr-T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039F76-CFCF-2DB2-2AFE-D18D4FDE8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19658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EA7A94-FC17-1FB2-5578-79868BF383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By the end of day, You will know </a:t>
            </a:r>
            <a:endParaRPr lang="tr-TR">
              <a:solidFill>
                <a:srgbClr val="FFFFFF"/>
              </a:solidFill>
            </a:endParaRPr>
          </a:p>
        </p:txBody>
      </p:sp>
      <p:sp>
        <p:nvSpPr>
          <p:cNvPr id="22" name="Arc 2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69A6EB7C-866B-6C2A-E14D-97A49615F9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r>
              <a:rPr lang="en-US"/>
              <a:t>How to approach an NLP project</a:t>
            </a:r>
          </a:p>
          <a:p>
            <a:r>
              <a:rPr lang="en-US"/>
              <a:t>What resources exist </a:t>
            </a:r>
          </a:p>
          <a:p>
            <a:r>
              <a:rPr lang="en-US"/>
              <a:t>What the pros and cons of LLMs are</a:t>
            </a:r>
          </a:p>
          <a:p>
            <a:r>
              <a:rPr lang="en-US"/>
              <a:t>How to apply models to a real project</a:t>
            </a:r>
          </a:p>
          <a:p>
            <a:r>
              <a:rPr lang="en-US"/>
              <a:t>How realistic the LLM-Hype is</a:t>
            </a:r>
          </a:p>
          <a:p>
            <a:r>
              <a:rPr lang="en-US"/>
              <a:t>How to finetune a LLM</a:t>
            </a:r>
          </a:p>
          <a:p>
            <a:r>
              <a:rPr lang="en-US"/>
              <a:t>How to create a RAG system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A6DDA7-08FF-9DF6-D900-C6296A762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41564" y="6356350"/>
            <a:ext cx="181223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621B6DD-29C1-4FEA-923F-71EA1347694C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91413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5AE8D5B-66B7-093D-CF4B-138C2C039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05333" y="6356350"/>
            <a:ext cx="2743200" cy="36512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  <a:defRPr/>
            </a:pPr>
            <a:fld id="{1621B6DD-29C1-4FEA-923F-71EA1347694C}" type="slidenum">
              <a:rPr lang="en-US" smtClean="0"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30</a:t>
            </a:fld>
            <a:endParaRPr lang="en-US">
              <a:latin typeface="Calibri" panose="020F0502020204030204"/>
            </a:endParaRPr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cartoon characters in front of a whiteboard&#10;&#10;Description automatically generated">
            <a:extLst>
              <a:ext uri="{FF2B5EF4-FFF2-40B4-BE49-F238E27FC236}">
                <a16:creationId xmlns:a16="http://schemas.microsoft.com/office/drawing/2014/main" id="{8902F095-1413-8EC1-7085-70E995BD80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0466" y="643466"/>
            <a:ext cx="5571067" cy="5571067"/>
          </a:xfrm>
          <a:prstGeom prst="rect">
            <a:avLst/>
          </a:prstGeom>
          <a:ln>
            <a:noFill/>
          </a:ln>
        </p:spPr>
      </p:pic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5900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2659FDB4-FCBE-4A89-B46D-43D4FA544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313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9D8E7A-569E-4309-CA02-25FBE8FD2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94" y="1070800"/>
            <a:ext cx="3939688" cy="5583126"/>
          </a:xfrm>
        </p:spPr>
        <p:txBody>
          <a:bodyPr>
            <a:normAutofit/>
          </a:bodyPr>
          <a:lstStyle/>
          <a:p>
            <a:pPr algn="r"/>
            <a:r>
              <a:rPr lang="en-US" sz="8000" dirty="0"/>
              <a:t>NLP Tasks</a:t>
            </a:r>
            <a:endParaRPr lang="tr-TR" sz="8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B329EE-383D-9760-E9D5-DD9820FD9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2040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621B6DD-29C1-4FEA-923F-71EA1347694C}" type="slidenum">
              <a:rPr lang="en-US">
                <a:solidFill>
                  <a:schemeClr val="tx1">
                    <a:alpha val="60000"/>
                  </a:schemeClr>
                </a:solidFill>
              </a:rPr>
              <a:pPr>
                <a:spcAft>
                  <a:spcPts val="600"/>
                </a:spcAft>
              </a:pPr>
              <a:t>4</a:t>
            </a:fld>
            <a:endParaRPr lang="en-US">
              <a:solidFill>
                <a:schemeClr val="tx1">
                  <a:alpha val="60000"/>
                </a:schemeClr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8F51B3F-8331-4E4A-AE96-D47B1006E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8053" y="1132114"/>
            <a:ext cx="0" cy="5717573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AC1B587B-7128-1486-2C89-1AC02226752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32814473"/>
              </p:ext>
            </p:extLst>
          </p:nvPr>
        </p:nvGraphicFramePr>
        <p:xfrm>
          <a:off x="5108535" y="1070800"/>
          <a:ext cx="6245265" cy="55893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032566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42BFA-B5CB-7A5F-FE29-94BD14A79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Language Translation</a:t>
            </a:r>
            <a:endParaRPr lang="tr-TR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5AC7FF3-5CA2-CDA1-EA42-7937036908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18969" y="2839082"/>
            <a:ext cx="6354062" cy="23244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0AA65D-06B4-D138-0783-98208987A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0622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42BFA-B5CB-7A5F-FE29-94BD14A79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Text Classification</a:t>
            </a:r>
            <a:endParaRPr lang="tr-T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0AA65D-06B4-D138-0783-98208987A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6</a:t>
            </a:fld>
            <a:endParaRPr lang="en-US"/>
          </a:p>
        </p:txBody>
      </p:sp>
      <p:pic>
        <p:nvPicPr>
          <p:cNvPr id="2052" name="Picture 4" descr="Machine Learning, NLP: Text Classification using scikit-learn, python and  NLTK. | by Javed Shaikh | Towards Data Science">
            <a:extLst>
              <a:ext uri="{FF2B5EF4-FFF2-40B4-BE49-F238E27FC236}">
                <a16:creationId xmlns:a16="http://schemas.microsoft.com/office/drawing/2014/main" id="{8964B50C-D2E6-9B50-2A0C-73FFB1B09D4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5532" y="1825625"/>
            <a:ext cx="8460936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90724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42BFA-B5CB-7A5F-FE29-94BD14A79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Token Classification</a:t>
            </a:r>
            <a:endParaRPr lang="tr-T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0AA65D-06B4-D138-0783-98208987A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7</a:t>
            </a:fld>
            <a:endParaRPr lang="en-US"/>
          </a:p>
        </p:txBody>
      </p:sp>
      <p:pic>
        <p:nvPicPr>
          <p:cNvPr id="3074" name="Picture 2" descr="Named Entity Recognition (NER) in Python with Spacy">
            <a:extLst>
              <a:ext uri="{FF2B5EF4-FFF2-40B4-BE49-F238E27FC236}">
                <a16:creationId xmlns:a16="http://schemas.microsoft.com/office/drawing/2014/main" id="{02CA8B83-8B04-8C8F-3C34-B78AC7B51DC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03"/>
          <a:stretch/>
        </p:blipFill>
        <p:spPr bwMode="auto">
          <a:xfrm>
            <a:off x="1603685" y="1824038"/>
            <a:ext cx="8984629" cy="4135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99282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42BFA-B5CB-7A5F-FE29-94BD14A79F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347" y="2592128"/>
            <a:ext cx="4140200" cy="1301952"/>
          </a:xfrm>
        </p:spPr>
        <p:txBody>
          <a:bodyPr>
            <a:normAutofit/>
          </a:bodyPr>
          <a:lstStyle/>
          <a:p>
            <a:pPr algn="r"/>
            <a:r>
              <a:rPr lang="en-US" dirty="0"/>
              <a:t>Text Summarization</a:t>
            </a:r>
            <a:endParaRPr lang="tr-T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0AA65D-06B4-D138-0783-98208987A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8</a:t>
            </a:fld>
            <a:endParaRPr lang="en-US"/>
          </a:p>
        </p:txBody>
      </p:sp>
      <p:pic>
        <p:nvPicPr>
          <p:cNvPr id="7" name="Content Placeholder 6" descr="A screenshot of a computer&#10;&#10;Description automatically generated">
            <a:extLst>
              <a:ext uri="{FF2B5EF4-FFF2-40B4-BE49-F238E27FC236}">
                <a16:creationId xmlns:a16="http://schemas.microsoft.com/office/drawing/2014/main" id="{4E29766D-4B71-E33B-27EC-4AE11F66E5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3078" y="88970"/>
            <a:ext cx="8008922" cy="63034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357FE5F-B07F-80D7-2E34-545798C3A2C2}"/>
              </a:ext>
            </a:extLst>
          </p:cNvPr>
          <p:cNvSpPr/>
          <p:nvPr/>
        </p:nvSpPr>
        <p:spPr>
          <a:xfrm>
            <a:off x="4265766" y="0"/>
            <a:ext cx="45719" cy="6858000"/>
          </a:xfrm>
          <a:prstGeom prst="rect">
            <a:avLst/>
          </a:prstGeo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lin ang="16200000" scaled="1"/>
            <a:tileRect/>
          </a:gra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6261534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42BFA-B5CB-7A5F-FE29-94BD14A79F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347" y="2592128"/>
            <a:ext cx="4140200" cy="1301952"/>
          </a:xfrm>
        </p:spPr>
        <p:txBody>
          <a:bodyPr>
            <a:normAutofit/>
          </a:bodyPr>
          <a:lstStyle/>
          <a:p>
            <a:pPr algn="r"/>
            <a:r>
              <a:rPr lang="en-US" dirty="0"/>
              <a:t>Question Answering</a:t>
            </a:r>
            <a:endParaRPr lang="tr-T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0AA65D-06B4-D138-0783-98208987A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9</a:t>
            </a:fld>
            <a:endParaRPr lang="en-US"/>
          </a:p>
        </p:txBody>
      </p:sp>
      <p:pic>
        <p:nvPicPr>
          <p:cNvPr id="9" name="Content Placeholder 8" descr="A screenshot of a chat&#10;&#10;Description automatically generated">
            <a:extLst>
              <a:ext uri="{FF2B5EF4-FFF2-40B4-BE49-F238E27FC236}">
                <a16:creationId xmlns:a16="http://schemas.microsoft.com/office/drawing/2014/main" id="{42A846D9-62F7-B891-CC23-5347FB36ED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54"/>
          <a:stretch/>
        </p:blipFill>
        <p:spPr>
          <a:xfrm>
            <a:off x="4972777" y="584775"/>
            <a:ext cx="5009423" cy="56884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357FE5F-B07F-80D7-2E34-545798C3A2C2}"/>
              </a:ext>
            </a:extLst>
          </p:cNvPr>
          <p:cNvSpPr/>
          <p:nvPr/>
        </p:nvSpPr>
        <p:spPr>
          <a:xfrm flipH="1">
            <a:off x="4322266" y="0"/>
            <a:ext cx="45719" cy="6858000"/>
          </a:xfrm>
          <a:prstGeom prst="rect">
            <a:avLst/>
          </a:prstGeo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lin ang="16200000" scaled="1"/>
            <a:tileRect/>
          </a:gra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3477959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D457EF2D69FC742B411EC09F09B9026" ma:contentTypeVersion="5" ma:contentTypeDescription="Create a new document." ma:contentTypeScope="" ma:versionID="622ad1a2d5cbcbd6e8dcdce2cf481024">
  <xsd:schema xmlns:xsd="http://www.w3.org/2001/XMLSchema" xmlns:xs="http://www.w3.org/2001/XMLSchema" xmlns:p="http://schemas.microsoft.com/office/2006/metadata/properties" xmlns:ns3="5a50be3b-d8da-4603-8788-59fd19322675" xmlns:ns4="5db4a684-45ac-4c4e-b94d-4ba2650d6a6d" targetNamespace="http://schemas.microsoft.com/office/2006/metadata/properties" ma:root="true" ma:fieldsID="6ef107f7fe38fc4aaecbba905b17e7e4" ns3:_="" ns4:_="">
    <xsd:import namespace="5a50be3b-d8da-4603-8788-59fd19322675"/>
    <xsd:import namespace="5db4a684-45ac-4c4e-b94d-4ba2650d6a6d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a50be3b-d8da-4603-8788-59fd1932267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db4a684-45ac-4c4e-b94d-4ba2650d6a6d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1A5D3E0-D606-4782-AFDD-7545DCBCC79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CC77BDC-C99E-4603-8DB0-2C64D87D8C39}">
  <ds:schemaRefs>
    <ds:schemaRef ds:uri="5a50be3b-d8da-4603-8788-59fd19322675"/>
    <ds:schemaRef ds:uri="http://purl.org/dc/terms/"/>
    <ds:schemaRef ds:uri="http://purl.org/dc/dcmitype/"/>
    <ds:schemaRef ds:uri="http://schemas.microsoft.com/office/2006/metadata/properties"/>
    <ds:schemaRef ds:uri="http://schemas.microsoft.com/office/2006/documentManagement/types"/>
    <ds:schemaRef ds:uri="http://purl.org/dc/elements/1.1/"/>
    <ds:schemaRef ds:uri="5db4a684-45ac-4c4e-b94d-4ba2650d6a6d"/>
    <ds:schemaRef ds:uri="http://www.w3.org/XML/1998/namespace"/>
    <ds:schemaRef ds:uri="http://schemas.microsoft.com/office/infopath/2007/PartnerControls"/>
    <ds:schemaRef ds:uri="http://schemas.openxmlformats.org/package/2006/metadata/core-properties"/>
  </ds:schemaRefs>
</ds:datastoreItem>
</file>

<file path=customXml/itemProps3.xml><?xml version="1.0" encoding="utf-8"?>
<ds:datastoreItem xmlns:ds="http://schemas.openxmlformats.org/officeDocument/2006/customXml" ds:itemID="{80F32855-6B38-4486-8A8A-3532E80F6FC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a50be3b-d8da-4603-8788-59fd19322675"/>
    <ds:schemaRef ds:uri="5db4a684-45ac-4c4e-b94d-4ba2650d6a6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TurkishBERTweet</Template>
  <TotalTime>1968</TotalTime>
  <Words>1164</Words>
  <Application>Microsoft Office PowerPoint</Application>
  <PresentationFormat>Widescreen</PresentationFormat>
  <Paragraphs>193</Paragraphs>
  <Slides>30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Arial</vt:lpstr>
      <vt:lpstr>Calibri</vt:lpstr>
      <vt:lpstr>Calibri Light</vt:lpstr>
      <vt:lpstr>sohne</vt:lpstr>
      <vt:lpstr>Wingdings</vt:lpstr>
      <vt:lpstr>Office Theme</vt:lpstr>
      <vt:lpstr>LLMs in the wilderness: Leveraging the power of LLMs in our business</vt:lpstr>
      <vt:lpstr>Who are we?</vt:lpstr>
      <vt:lpstr>By the end of day, You will know </vt:lpstr>
      <vt:lpstr>NLP Tasks</vt:lpstr>
      <vt:lpstr>Language Translation</vt:lpstr>
      <vt:lpstr>Text Classification</vt:lpstr>
      <vt:lpstr>Token Classification</vt:lpstr>
      <vt:lpstr>Text Summarization</vt:lpstr>
      <vt:lpstr>Question Answering</vt:lpstr>
      <vt:lpstr>We should ask ourselves </vt:lpstr>
      <vt:lpstr>Which model?</vt:lpstr>
      <vt:lpstr>NLP Task </vt:lpstr>
      <vt:lpstr>Computational Resources</vt:lpstr>
      <vt:lpstr>Domain Requirements</vt:lpstr>
      <vt:lpstr>Terminologies in LLM World</vt:lpstr>
      <vt:lpstr>Model Architectures and their objectives</vt:lpstr>
      <vt:lpstr>Language Modeling</vt:lpstr>
      <vt:lpstr>Finetuning Approaches</vt:lpstr>
      <vt:lpstr>LoRA Finetuning</vt:lpstr>
      <vt:lpstr>Quantization</vt:lpstr>
      <vt:lpstr>Libraries available for quantization</vt:lpstr>
      <vt:lpstr>PowerPoint Presentation</vt:lpstr>
      <vt:lpstr>Let’s make our hands dirty!</vt:lpstr>
      <vt:lpstr>Let’s check out the data!</vt:lpstr>
      <vt:lpstr>PowerPoint Presentation</vt:lpstr>
      <vt:lpstr>What is Amazon expecting?</vt:lpstr>
      <vt:lpstr>Let’s start!</vt:lpstr>
      <vt:lpstr>Finetuning Data Preparation</vt:lpstr>
      <vt:lpstr>🚀Deploying the LLMs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Ali Najafi</dc:creator>
  <cp:lastModifiedBy>Ali Najafi</cp:lastModifiedBy>
  <cp:revision>14</cp:revision>
  <dcterms:created xsi:type="dcterms:W3CDTF">2024-07-12T08:26:01Z</dcterms:created>
  <dcterms:modified xsi:type="dcterms:W3CDTF">2024-07-15T08:05:50Z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0x0101007D457EF2D69FC742B411EC09F09B9026</vt:lpwstr>
  </property>
</Properties>
</file>